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4" r:id="rId3"/>
    <p:sldMasterId id="2147483679" r:id="rId4"/>
  </p:sldMasterIdLst>
  <p:notesMasterIdLst>
    <p:notesMasterId r:id="rId24"/>
  </p:notesMasterIdLst>
  <p:sldIdLst>
    <p:sldId id="266" r:id="rId5"/>
    <p:sldId id="327" r:id="rId6"/>
    <p:sldId id="346" r:id="rId7"/>
    <p:sldId id="347" r:id="rId8"/>
    <p:sldId id="349" r:id="rId9"/>
    <p:sldId id="350" r:id="rId10"/>
    <p:sldId id="353" r:id="rId11"/>
    <p:sldId id="354" r:id="rId12"/>
    <p:sldId id="357" r:id="rId13"/>
    <p:sldId id="363" r:id="rId14"/>
    <p:sldId id="352" r:id="rId15"/>
    <p:sldId id="359" r:id="rId16"/>
    <p:sldId id="362" r:id="rId17"/>
    <p:sldId id="364" r:id="rId18"/>
    <p:sldId id="365" r:id="rId19"/>
    <p:sldId id="368" r:id="rId20"/>
    <p:sldId id="367" r:id="rId21"/>
    <p:sldId id="361" r:id="rId22"/>
    <p:sldId id="366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DFE8B2-2798-4A6C-BBD4-9E2385812677}">
          <p14:sldIdLst>
            <p14:sldId id="266"/>
            <p14:sldId id="327"/>
            <p14:sldId id="346"/>
            <p14:sldId id="347"/>
            <p14:sldId id="349"/>
            <p14:sldId id="350"/>
            <p14:sldId id="353"/>
            <p14:sldId id="354"/>
            <p14:sldId id="357"/>
            <p14:sldId id="363"/>
            <p14:sldId id="352"/>
            <p14:sldId id="359"/>
            <p14:sldId id="362"/>
            <p14:sldId id="364"/>
            <p14:sldId id="365"/>
            <p14:sldId id="368"/>
            <p14:sldId id="367"/>
            <p14:sldId id="361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F48"/>
    <a:srgbClr val="DBE3E6"/>
    <a:srgbClr val="A20C1C"/>
    <a:srgbClr val="C2C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8" autoAdjust="0"/>
    <p:restoredTop sz="94689"/>
  </p:normalViewPr>
  <p:slideViewPr>
    <p:cSldViewPr showGuides="1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B81CA-DB40-48C5-8185-DDADAA1EFFFA}" type="datetimeFigureOut">
              <a:rPr lang="en-NZ" smtClean="0"/>
              <a:t>31/05/2019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9BB3-C870-4F23-89C0-138D8DC66E6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42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 Prefer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12776"/>
            <a:ext cx="12192000" cy="5445224"/>
          </a:xfrm>
          <a:prstGeom prst="rect">
            <a:avLst/>
          </a:prstGeom>
          <a:solidFill>
            <a:srgbClr val="A20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61728" y="4509120"/>
            <a:ext cx="9086801" cy="122413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 kern="1800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subtitle here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61317" y="2922514"/>
            <a:ext cx="9087212" cy="1470025"/>
          </a:xfrm>
        </p:spPr>
        <p:txBody>
          <a:bodyPr anchor="b" anchorCtr="0">
            <a:noAutofit/>
          </a:bodyPr>
          <a:lstStyle>
            <a:lvl1pPr algn="l">
              <a:lnSpc>
                <a:spcPts val="5560"/>
              </a:lnSpc>
              <a:defRPr sz="5800" b="1" i="0" kern="1800" spc="-12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here</a:t>
            </a:r>
            <a:endParaRPr lang="en-NZ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969455"/>
            <a:ext cx="2844800" cy="1689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86495"/>
            <a:ext cx="2951616" cy="78226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95400" y="2118736"/>
            <a:ext cx="2534072" cy="2534400"/>
          </a:xfrm>
          <a:custGeom>
            <a:avLst/>
            <a:gdLst>
              <a:gd name="connsiteX0" fmla="*/ 0 w 2534072"/>
              <a:gd name="connsiteY0" fmla="*/ 0 h 2534072"/>
              <a:gd name="connsiteX1" fmla="*/ 2534072 w 2534072"/>
              <a:gd name="connsiteY1" fmla="*/ 0 h 2534072"/>
              <a:gd name="connsiteX2" fmla="*/ 2534072 w 2534072"/>
              <a:gd name="connsiteY2" fmla="*/ 2534072 h 2534072"/>
              <a:gd name="connsiteX3" fmla="*/ 0 w 2534072"/>
              <a:gd name="connsiteY3" fmla="*/ 2534072 h 2534072"/>
              <a:gd name="connsiteX4" fmla="*/ 0 w 2534072"/>
              <a:gd name="connsiteY4" fmla="*/ 0 h 2534072"/>
              <a:gd name="connsiteX0" fmla="*/ 2534072 w 2625512"/>
              <a:gd name="connsiteY0" fmla="*/ 2534072 h 2625512"/>
              <a:gd name="connsiteX1" fmla="*/ 0 w 2625512"/>
              <a:gd name="connsiteY1" fmla="*/ 2534072 h 2625512"/>
              <a:gd name="connsiteX2" fmla="*/ 0 w 2625512"/>
              <a:gd name="connsiteY2" fmla="*/ 0 h 2625512"/>
              <a:gd name="connsiteX3" fmla="*/ 2534072 w 2625512"/>
              <a:gd name="connsiteY3" fmla="*/ 0 h 2625512"/>
              <a:gd name="connsiteX4" fmla="*/ 2625512 w 2625512"/>
              <a:gd name="connsiteY4" fmla="*/ 2625512 h 2625512"/>
              <a:gd name="connsiteX0" fmla="*/ 2534072 w 2534072"/>
              <a:gd name="connsiteY0" fmla="*/ 2534072 h 2534072"/>
              <a:gd name="connsiteX1" fmla="*/ 0 w 2534072"/>
              <a:gd name="connsiteY1" fmla="*/ 2534072 h 2534072"/>
              <a:gd name="connsiteX2" fmla="*/ 0 w 2534072"/>
              <a:gd name="connsiteY2" fmla="*/ 0 h 2534072"/>
              <a:gd name="connsiteX3" fmla="*/ 2534072 w 2534072"/>
              <a:gd name="connsiteY3" fmla="*/ 0 h 2534072"/>
              <a:gd name="connsiteX0" fmla="*/ 0 w 2534072"/>
              <a:gd name="connsiteY0" fmla="*/ 2534072 h 2534072"/>
              <a:gd name="connsiteX1" fmla="*/ 0 w 2534072"/>
              <a:gd name="connsiteY1" fmla="*/ 0 h 2534072"/>
              <a:gd name="connsiteX2" fmla="*/ 2534072 w 2534072"/>
              <a:gd name="connsiteY2" fmla="*/ 0 h 253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072" h="2534072">
                <a:moveTo>
                  <a:pt x="0" y="2534072"/>
                </a:moveTo>
                <a:lnTo>
                  <a:pt x="0" y="0"/>
                </a:lnTo>
                <a:lnTo>
                  <a:pt x="2534072" y="0"/>
                </a:lnTo>
              </a:path>
            </a:pathLst>
          </a:custGeom>
          <a:noFill/>
          <a:ln w="1270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1"/>
          <p:cNvSpPr/>
          <p:nvPr userDrawn="1"/>
        </p:nvSpPr>
        <p:spPr>
          <a:xfrm rot="10800000">
            <a:off x="8924776" y="3580359"/>
            <a:ext cx="2534072" cy="2534400"/>
          </a:xfrm>
          <a:custGeom>
            <a:avLst/>
            <a:gdLst>
              <a:gd name="connsiteX0" fmla="*/ 0 w 2534072"/>
              <a:gd name="connsiteY0" fmla="*/ 0 h 2534072"/>
              <a:gd name="connsiteX1" fmla="*/ 2534072 w 2534072"/>
              <a:gd name="connsiteY1" fmla="*/ 0 h 2534072"/>
              <a:gd name="connsiteX2" fmla="*/ 2534072 w 2534072"/>
              <a:gd name="connsiteY2" fmla="*/ 2534072 h 2534072"/>
              <a:gd name="connsiteX3" fmla="*/ 0 w 2534072"/>
              <a:gd name="connsiteY3" fmla="*/ 2534072 h 2534072"/>
              <a:gd name="connsiteX4" fmla="*/ 0 w 2534072"/>
              <a:gd name="connsiteY4" fmla="*/ 0 h 2534072"/>
              <a:gd name="connsiteX0" fmla="*/ 2534072 w 2625512"/>
              <a:gd name="connsiteY0" fmla="*/ 2534072 h 2625512"/>
              <a:gd name="connsiteX1" fmla="*/ 0 w 2625512"/>
              <a:gd name="connsiteY1" fmla="*/ 2534072 h 2625512"/>
              <a:gd name="connsiteX2" fmla="*/ 0 w 2625512"/>
              <a:gd name="connsiteY2" fmla="*/ 0 h 2625512"/>
              <a:gd name="connsiteX3" fmla="*/ 2534072 w 2625512"/>
              <a:gd name="connsiteY3" fmla="*/ 0 h 2625512"/>
              <a:gd name="connsiteX4" fmla="*/ 2625512 w 2625512"/>
              <a:gd name="connsiteY4" fmla="*/ 2625512 h 2625512"/>
              <a:gd name="connsiteX0" fmla="*/ 2534072 w 2534072"/>
              <a:gd name="connsiteY0" fmla="*/ 2534072 h 2534072"/>
              <a:gd name="connsiteX1" fmla="*/ 0 w 2534072"/>
              <a:gd name="connsiteY1" fmla="*/ 2534072 h 2534072"/>
              <a:gd name="connsiteX2" fmla="*/ 0 w 2534072"/>
              <a:gd name="connsiteY2" fmla="*/ 0 h 2534072"/>
              <a:gd name="connsiteX3" fmla="*/ 2534072 w 2534072"/>
              <a:gd name="connsiteY3" fmla="*/ 0 h 2534072"/>
              <a:gd name="connsiteX0" fmla="*/ 0 w 2534072"/>
              <a:gd name="connsiteY0" fmla="*/ 2534072 h 2534072"/>
              <a:gd name="connsiteX1" fmla="*/ 0 w 2534072"/>
              <a:gd name="connsiteY1" fmla="*/ 0 h 2534072"/>
              <a:gd name="connsiteX2" fmla="*/ 2534072 w 2534072"/>
              <a:gd name="connsiteY2" fmla="*/ 0 h 253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072" h="2534072">
                <a:moveTo>
                  <a:pt x="0" y="2534072"/>
                </a:moveTo>
                <a:lnTo>
                  <a:pt x="0" y="0"/>
                </a:lnTo>
                <a:lnTo>
                  <a:pt x="2534072" y="0"/>
                </a:lnTo>
              </a:path>
            </a:pathLst>
          </a:custGeom>
          <a:noFill/>
          <a:ln w="1270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41E1B-ED6E-4F8D-BBA0-1B696D12F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7685" y="436033"/>
            <a:ext cx="7108956" cy="5776384"/>
          </a:xfrm>
          <a:prstGeom prst="rect">
            <a:avLst/>
          </a:prstGeom>
        </p:spPr>
        <p:txBody>
          <a:bodyPr anchor="ctr" anchorCtr="0"/>
          <a:lstStyle>
            <a:lvl1pPr>
              <a:defRPr baseline="0"/>
            </a:lvl1pPr>
          </a:lstStyle>
          <a:p>
            <a:pPr lvl="0"/>
            <a:r>
              <a:rPr lang="en-US" dirty="0"/>
              <a:t>Going to talk engineering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Section three</a:t>
            </a:r>
          </a:p>
          <a:p>
            <a:pPr lvl="0"/>
            <a:r>
              <a:rPr lang="en-US" dirty="0"/>
              <a:t>Fourth part</a:t>
            </a:r>
            <a:endParaRPr lang="en-NZ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BDFF8F-63D7-47E1-8CFD-1F712A6637CE}"/>
              </a:ext>
            </a:extLst>
          </p:cNvPr>
          <p:cNvSpPr/>
          <p:nvPr userDrawn="1"/>
        </p:nvSpPr>
        <p:spPr>
          <a:xfrm>
            <a:off x="0" y="0"/>
            <a:ext cx="427179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40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6076" y="2852937"/>
            <a:ext cx="3648405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33" cap="all" spc="-133" dirty="0">
                <a:solidFill>
                  <a:srgbClr val="FFFFFF"/>
                </a:solidFill>
              </a:rPr>
              <a:t>Agenda.</a:t>
            </a:r>
            <a:endParaRPr lang="en-NZ" sz="4933" cap="all" spc="-1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4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902761" y="1700808"/>
            <a:ext cx="7937656" cy="3744416"/>
          </a:xfrm>
          <a:prstGeom prst="rect">
            <a:avLst/>
          </a:prstGeom>
        </p:spPr>
        <p:txBody>
          <a:bodyPr/>
          <a:lstStyle>
            <a:lvl1pPr marL="0">
              <a:lnSpc>
                <a:spcPct val="75000"/>
              </a:lnSpc>
              <a:spcBef>
                <a:spcPts val="0"/>
              </a:spcBef>
              <a:buNone/>
              <a:defRPr sz="6667" i="0" cap="none" spc="-133" baseline="0">
                <a:solidFill>
                  <a:schemeClr val="tx1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Pull out text</a:t>
            </a:r>
          </a:p>
        </p:txBody>
      </p:sp>
    </p:spTree>
    <p:extLst>
      <p:ext uri="{BB962C8B-B14F-4D97-AF65-F5344CB8AC3E}">
        <p14:creationId xmlns:p14="http://schemas.microsoft.com/office/powerpoint/2010/main" val="1647235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 text sha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457189" marR="0" indent="-457189" algn="l" defTabSz="1219170" rtl="0" eaLnBrk="1" fontAlgn="auto" latinLnBrk="0" hangingPunct="1">
              <a:lnSpc>
                <a:spcPts val="4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333" cap="none" baseline="0">
                <a:solidFill>
                  <a:schemeClr val="tx1"/>
                </a:solidFill>
                <a:latin typeface="Arial "/>
                <a:cs typeface="Arial" pitchFamily="34" charset="0"/>
              </a:defRPr>
            </a:lvl1pPr>
          </a:lstStyle>
          <a:p>
            <a:r>
              <a:rPr lang="en-NZ" dirty="0"/>
              <a:t>Click icon to add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73A45C1-9919-4B5C-B461-DE790946A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2947211"/>
            <a:ext cx="10945216" cy="481789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67"/>
              </a:lnSpc>
              <a:buNone/>
              <a:defRPr sz="4933" cap="all" spc="-93" baseline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Arial Black" pitchFamily="34" charset="0"/>
              </a:defRPr>
            </a:lvl1pPr>
            <a:lvl2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2pPr>
            <a:lvl3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3pPr>
            <a:lvl4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4pPr>
            <a:lvl5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5pPr>
          </a:lstStyle>
          <a:p>
            <a:pPr lvl="0"/>
            <a:r>
              <a:rPr lang="en-US" dirty="0"/>
              <a:t>Image page with shadow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2824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poin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03DF4A-29F9-452E-89F5-35A7E6AB46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71797" cy="6858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ts val="4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333" cap="none" baseline="0">
                <a:solidFill>
                  <a:schemeClr val="tx1"/>
                </a:solidFill>
                <a:latin typeface="Arial "/>
                <a:cs typeface="Arial" pitchFamily="34" charset="0"/>
              </a:defRPr>
            </a:lvl1pPr>
          </a:lstStyle>
          <a:p>
            <a:r>
              <a:rPr lang="en-NZ" dirty="0"/>
              <a:t>Click icon to add image</a:t>
            </a:r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67" y="357718"/>
            <a:ext cx="7200900" cy="614256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3200"/>
              </a:lnSpc>
              <a:defRPr/>
            </a:lvl1pPr>
          </a:lstStyle>
          <a:p>
            <a:pPr lvl="0"/>
            <a:r>
              <a:rPr lang="en-US" dirty="0"/>
              <a:t>Really important point</a:t>
            </a:r>
          </a:p>
          <a:p>
            <a:pPr lvl="0"/>
            <a:r>
              <a:rPr lang="en-US" dirty="0"/>
              <a:t>Another great point</a:t>
            </a:r>
          </a:p>
        </p:txBody>
      </p:sp>
    </p:spTree>
    <p:extLst>
      <p:ext uri="{BB962C8B-B14F-4D97-AF65-F5344CB8AC3E}">
        <p14:creationId xmlns:p14="http://schemas.microsoft.com/office/powerpoint/2010/main" val="594393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6814B81-B3FA-435B-9AD4-73553D95FB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452670"/>
            <a:ext cx="11233248" cy="5952661"/>
          </a:xfrm>
          <a:prstGeom prst="rect">
            <a:avLst/>
          </a:prstGeom>
        </p:spPr>
        <p:txBody>
          <a:bodyPr anchor="ctr" anchorCtr="0"/>
          <a:lstStyle>
            <a:lvl1pPr indent="0">
              <a:lnSpc>
                <a:spcPts val="3333"/>
              </a:lnSpc>
              <a:spcBef>
                <a:spcPts val="4000"/>
              </a:spcBef>
              <a:buNone/>
              <a:defRPr b="1" i="0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content slides for longer sentences</a:t>
            </a:r>
          </a:p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This point is pretty important</a:t>
            </a:r>
          </a:p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But seriously this is a lot more important and should be considered the most</a:t>
            </a:r>
          </a:p>
        </p:txBody>
      </p:sp>
    </p:spTree>
    <p:extLst>
      <p:ext uri="{BB962C8B-B14F-4D97-AF65-F5344CB8AC3E}">
        <p14:creationId xmlns:p14="http://schemas.microsoft.com/office/powerpoint/2010/main" val="178283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slide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6814B81-B3FA-435B-9AD4-73553D95FB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452670"/>
            <a:ext cx="11233248" cy="5952661"/>
          </a:xfrm>
          <a:prstGeom prst="rect">
            <a:avLst/>
          </a:prstGeom>
        </p:spPr>
        <p:txBody>
          <a:bodyPr anchor="ctr" anchorCtr="0"/>
          <a:lstStyle>
            <a:lvl1pPr indent="0">
              <a:lnSpc>
                <a:spcPts val="3333"/>
              </a:lnSpc>
              <a:spcBef>
                <a:spcPts val="400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Three point content slides for longer sentences</a:t>
            </a:r>
          </a:p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This point is pretty important</a:t>
            </a:r>
          </a:p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But seriously this is a lot more important and should be considered the most</a:t>
            </a:r>
          </a:p>
        </p:txBody>
      </p:sp>
    </p:spTree>
    <p:extLst>
      <p:ext uri="{BB962C8B-B14F-4D97-AF65-F5344CB8AC3E}">
        <p14:creationId xmlns:p14="http://schemas.microsoft.com/office/powerpoint/2010/main" val="500537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3333" baseline="0">
                <a:solidFill>
                  <a:schemeClr val="tx1"/>
                </a:solidFill>
                <a:latin typeface="Arial "/>
                <a:cs typeface="Arial" pitchFamily="34" charset="0"/>
              </a:defRPr>
            </a:lvl1pPr>
          </a:lstStyle>
          <a:p>
            <a:r>
              <a:rPr lang="en-NZ" dirty="0"/>
              <a:t>Click icon to insert media file</a:t>
            </a:r>
          </a:p>
        </p:txBody>
      </p:sp>
    </p:spTree>
    <p:extLst>
      <p:ext uri="{BB962C8B-B14F-4D97-AF65-F5344CB8AC3E}">
        <p14:creationId xmlns:p14="http://schemas.microsoft.com/office/powerpoint/2010/main" val="188603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s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-4319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-4319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B73A45C1-9919-4B5C-B461-DE790946A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371" y="5157192"/>
            <a:ext cx="4896544" cy="1441896"/>
          </a:xfrm>
          <a:prstGeom prst="rect">
            <a:avLst/>
          </a:prstGeom>
        </p:spPr>
        <p:txBody>
          <a:bodyPr/>
          <a:lstStyle>
            <a:lvl1pPr algn="ctr">
              <a:lnSpc>
                <a:spcPts val="4267"/>
              </a:lnSpc>
              <a:buNone/>
              <a:defRPr sz="4000" cap="all" spc="-93" baseline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Arial Black" pitchFamily="34" charset="0"/>
              </a:defRPr>
            </a:lvl1pPr>
            <a:lvl2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2pPr>
            <a:lvl3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3pPr>
            <a:lvl4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4pPr>
            <a:lvl5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5pPr>
          </a:lstStyle>
          <a:p>
            <a:pPr lvl="0"/>
            <a:r>
              <a:rPr lang="en-US" dirty="0"/>
              <a:t>Image page </a:t>
            </a:r>
            <a:r>
              <a:rPr lang="en-US"/>
              <a:t>with text</a:t>
            </a:r>
            <a:endParaRPr lang="en-NZ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73A45C1-9919-4B5C-B461-DE790946A0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5728" y="5157192"/>
            <a:ext cx="4896544" cy="1441896"/>
          </a:xfrm>
          <a:prstGeom prst="rect">
            <a:avLst/>
          </a:prstGeom>
        </p:spPr>
        <p:txBody>
          <a:bodyPr/>
          <a:lstStyle>
            <a:lvl1pPr algn="ctr">
              <a:lnSpc>
                <a:spcPts val="4267"/>
              </a:lnSpc>
              <a:buNone/>
              <a:defRPr sz="4000" cap="all" spc="-93" baseline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Arial Black" pitchFamily="34" charset="0"/>
              </a:defRPr>
            </a:lvl1pPr>
            <a:lvl2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2pPr>
            <a:lvl3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3pPr>
            <a:lvl4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4pPr>
            <a:lvl5pPr>
              <a:buNone/>
              <a:defRPr sz="3600" cap="all" spc="-93" baseline="0">
                <a:solidFill>
                  <a:srgbClr val="455560"/>
                </a:solidFill>
                <a:latin typeface="Arial Black" pitchFamily="34" charset="0"/>
              </a:defRPr>
            </a:lvl5pPr>
          </a:lstStyle>
          <a:p>
            <a:pPr lvl="0"/>
            <a:r>
              <a:rPr lang="en-US" dirty="0"/>
              <a:t>Image page </a:t>
            </a:r>
            <a:r>
              <a:rPr lang="en-US"/>
              <a:t>with text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76260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2031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Pag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C752E36-3199-4992-9171-37E3DCD2F4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457177" marR="0" indent="-457177" algn="l" defTabSz="1219139" rtl="0" eaLnBrk="1" fontAlgn="auto" latinLnBrk="0" hangingPunct="1">
              <a:lnSpc>
                <a:spcPts val="4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333" cap="none" baseline="0">
                <a:solidFill>
                  <a:schemeClr val="tx1"/>
                </a:solidFill>
                <a:latin typeface="Arial "/>
                <a:cs typeface="Arial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07435" y="2821880"/>
            <a:ext cx="9984316" cy="60712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spcBef>
                <a:spcPts val="0"/>
              </a:spcBef>
              <a:buNone/>
              <a:defRPr sz="5733" cap="all" spc="-133" baseline="0">
                <a:solidFill>
                  <a:schemeClr val="bg1"/>
                </a:solidFill>
                <a:latin typeface="Arial Black" pitchFamily="34" charset="0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5463B-00D5-4C80-9282-2579BA510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2" y="932723"/>
            <a:ext cx="1454415" cy="1724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925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12776"/>
            <a:ext cx="12192000" cy="5445224"/>
          </a:xfrm>
          <a:prstGeom prst="rect">
            <a:avLst/>
          </a:prstGeom>
          <a:solidFill>
            <a:srgbClr val="DBE3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61728" y="4509120"/>
            <a:ext cx="9086801" cy="122413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 kern="1800" spc="-100" baseline="0">
                <a:solidFill>
                  <a:srgbClr val="303F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subtitle here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61317" y="2922514"/>
            <a:ext cx="9087212" cy="1470025"/>
          </a:xfrm>
        </p:spPr>
        <p:txBody>
          <a:bodyPr anchor="b" anchorCtr="0">
            <a:noAutofit/>
          </a:bodyPr>
          <a:lstStyle>
            <a:lvl1pPr algn="l">
              <a:lnSpc>
                <a:spcPts val="5560"/>
              </a:lnSpc>
              <a:defRPr sz="5800" b="1" i="0" kern="1800" spc="-120" baseline="0">
                <a:solidFill>
                  <a:srgbClr val="A20C1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here</a:t>
            </a:r>
            <a:endParaRPr lang="en-NZ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969455"/>
            <a:ext cx="2844800" cy="1689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86495"/>
            <a:ext cx="2951616" cy="78226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95400" y="2118736"/>
            <a:ext cx="2534072" cy="2534400"/>
          </a:xfrm>
          <a:custGeom>
            <a:avLst/>
            <a:gdLst>
              <a:gd name="connsiteX0" fmla="*/ 0 w 2534072"/>
              <a:gd name="connsiteY0" fmla="*/ 0 h 2534072"/>
              <a:gd name="connsiteX1" fmla="*/ 2534072 w 2534072"/>
              <a:gd name="connsiteY1" fmla="*/ 0 h 2534072"/>
              <a:gd name="connsiteX2" fmla="*/ 2534072 w 2534072"/>
              <a:gd name="connsiteY2" fmla="*/ 2534072 h 2534072"/>
              <a:gd name="connsiteX3" fmla="*/ 0 w 2534072"/>
              <a:gd name="connsiteY3" fmla="*/ 2534072 h 2534072"/>
              <a:gd name="connsiteX4" fmla="*/ 0 w 2534072"/>
              <a:gd name="connsiteY4" fmla="*/ 0 h 2534072"/>
              <a:gd name="connsiteX0" fmla="*/ 2534072 w 2625512"/>
              <a:gd name="connsiteY0" fmla="*/ 2534072 h 2625512"/>
              <a:gd name="connsiteX1" fmla="*/ 0 w 2625512"/>
              <a:gd name="connsiteY1" fmla="*/ 2534072 h 2625512"/>
              <a:gd name="connsiteX2" fmla="*/ 0 w 2625512"/>
              <a:gd name="connsiteY2" fmla="*/ 0 h 2625512"/>
              <a:gd name="connsiteX3" fmla="*/ 2534072 w 2625512"/>
              <a:gd name="connsiteY3" fmla="*/ 0 h 2625512"/>
              <a:gd name="connsiteX4" fmla="*/ 2625512 w 2625512"/>
              <a:gd name="connsiteY4" fmla="*/ 2625512 h 2625512"/>
              <a:gd name="connsiteX0" fmla="*/ 2534072 w 2534072"/>
              <a:gd name="connsiteY0" fmla="*/ 2534072 h 2534072"/>
              <a:gd name="connsiteX1" fmla="*/ 0 w 2534072"/>
              <a:gd name="connsiteY1" fmla="*/ 2534072 h 2534072"/>
              <a:gd name="connsiteX2" fmla="*/ 0 w 2534072"/>
              <a:gd name="connsiteY2" fmla="*/ 0 h 2534072"/>
              <a:gd name="connsiteX3" fmla="*/ 2534072 w 2534072"/>
              <a:gd name="connsiteY3" fmla="*/ 0 h 2534072"/>
              <a:gd name="connsiteX0" fmla="*/ 0 w 2534072"/>
              <a:gd name="connsiteY0" fmla="*/ 2534072 h 2534072"/>
              <a:gd name="connsiteX1" fmla="*/ 0 w 2534072"/>
              <a:gd name="connsiteY1" fmla="*/ 0 h 2534072"/>
              <a:gd name="connsiteX2" fmla="*/ 2534072 w 2534072"/>
              <a:gd name="connsiteY2" fmla="*/ 0 h 253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072" h="2534072">
                <a:moveTo>
                  <a:pt x="0" y="2534072"/>
                </a:moveTo>
                <a:lnTo>
                  <a:pt x="0" y="0"/>
                </a:lnTo>
                <a:lnTo>
                  <a:pt x="2534072" y="0"/>
                </a:lnTo>
              </a:path>
            </a:pathLst>
          </a:custGeom>
          <a:noFill/>
          <a:ln w="127000">
            <a:solidFill>
              <a:srgbClr val="A20C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1"/>
          <p:cNvSpPr/>
          <p:nvPr userDrawn="1"/>
        </p:nvSpPr>
        <p:spPr>
          <a:xfrm rot="10800000">
            <a:off x="8924776" y="3580359"/>
            <a:ext cx="2534072" cy="2534400"/>
          </a:xfrm>
          <a:custGeom>
            <a:avLst/>
            <a:gdLst>
              <a:gd name="connsiteX0" fmla="*/ 0 w 2534072"/>
              <a:gd name="connsiteY0" fmla="*/ 0 h 2534072"/>
              <a:gd name="connsiteX1" fmla="*/ 2534072 w 2534072"/>
              <a:gd name="connsiteY1" fmla="*/ 0 h 2534072"/>
              <a:gd name="connsiteX2" fmla="*/ 2534072 w 2534072"/>
              <a:gd name="connsiteY2" fmla="*/ 2534072 h 2534072"/>
              <a:gd name="connsiteX3" fmla="*/ 0 w 2534072"/>
              <a:gd name="connsiteY3" fmla="*/ 2534072 h 2534072"/>
              <a:gd name="connsiteX4" fmla="*/ 0 w 2534072"/>
              <a:gd name="connsiteY4" fmla="*/ 0 h 2534072"/>
              <a:gd name="connsiteX0" fmla="*/ 2534072 w 2625512"/>
              <a:gd name="connsiteY0" fmla="*/ 2534072 h 2625512"/>
              <a:gd name="connsiteX1" fmla="*/ 0 w 2625512"/>
              <a:gd name="connsiteY1" fmla="*/ 2534072 h 2625512"/>
              <a:gd name="connsiteX2" fmla="*/ 0 w 2625512"/>
              <a:gd name="connsiteY2" fmla="*/ 0 h 2625512"/>
              <a:gd name="connsiteX3" fmla="*/ 2534072 w 2625512"/>
              <a:gd name="connsiteY3" fmla="*/ 0 h 2625512"/>
              <a:gd name="connsiteX4" fmla="*/ 2625512 w 2625512"/>
              <a:gd name="connsiteY4" fmla="*/ 2625512 h 2625512"/>
              <a:gd name="connsiteX0" fmla="*/ 2534072 w 2534072"/>
              <a:gd name="connsiteY0" fmla="*/ 2534072 h 2534072"/>
              <a:gd name="connsiteX1" fmla="*/ 0 w 2534072"/>
              <a:gd name="connsiteY1" fmla="*/ 2534072 h 2534072"/>
              <a:gd name="connsiteX2" fmla="*/ 0 w 2534072"/>
              <a:gd name="connsiteY2" fmla="*/ 0 h 2534072"/>
              <a:gd name="connsiteX3" fmla="*/ 2534072 w 2534072"/>
              <a:gd name="connsiteY3" fmla="*/ 0 h 2534072"/>
              <a:gd name="connsiteX0" fmla="*/ 0 w 2534072"/>
              <a:gd name="connsiteY0" fmla="*/ 2534072 h 2534072"/>
              <a:gd name="connsiteX1" fmla="*/ 0 w 2534072"/>
              <a:gd name="connsiteY1" fmla="*/ 0 h 2534072"/>
              <a:gd name="connsiteX2" fmla="*/ 2534072 w 2534072"/>
              <a:gd name="connsiteY2" fmla="*/ 0 h 253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072" h="2534072">
                <a:moveTo>
                  <a:pt x="0" y="2534072"/>
                </a:moveTo>
                <a:lnTo>
                  <a:pt x="0" y="0"/>
                </a:lnTo>
                <a:lnTo>
                  <a:pt x="2534072" y="0"/>
                </a:lnTo>
              </a:path>
            </a:pathLst>
          </a:custGeom>
          <a:noFill/>
          <a:ln w="127000">
            <a:solidFill>
              <a:srgbClr val="A20C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page w standar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07435" y="2821880"/>
            <a:ext cx="9984316" cy="60712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spcBef>
                <a:spcPts val="0"/>
              </a:spcBef>
              <a:buNone/>
              <a:defRPr sz="5733" cap="all" spc="-133" baseline="0">
                <a:solidFill>
                  <a:schemeClr val="bg1"/>
                </a:solidFill>
                <a:latin typeface="Arial Black" pitchFamily="34" charset="0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5463B-00D5-4C80-9282-2579BA510C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2" y="932723"/>
            <a:ext cx="1454415" cy="1724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07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Page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07435" y="2821880"/>
            <a:ext cx="9984316" cy="60712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spcBef>
                <a:spcPts val="0"/>
              </a:spcBef>
              <a:buNone/>
              <a:defRPr sz="5733" cap="all" spc="-133" baseline="0">
                <a:solidFill>
                  <a:schemeClr val="tx1"/>
                </a:solidFill>
                <a:latin typeface="Arial Black" pitchFamily="34" charset="0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NEW PRESSO COVER</a:t>
            </a:r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5463B-00D5-4C80-9282-2579BA510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2" y="932723"/>
            <a:ext cx="1454415" cy="1724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48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89601" y="2851200"/>
            <a:ext cx="9984316" cy="57606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spcBef>
                <a:spcPts val="0"/>
              </a:spcBef>
              <a:buNone/>
              <a:defRPr sz="4933" cap="all" spc="-133" baseline="0">
                <a:solidFill>
                  <a:schemeClr val="tx1"/>
                </a:solidFill>
                <a:latin typeface="Arial Black" pitchFamily="34" charset="0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Section cover page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21028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w imag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8BE64-B129-463B-9306-13F709EF4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/>
          <p:cNvSpPr txBox="1">
            <a:spLocks/>
          </p:cNvSpPr>
          <p:nvPr userDrawn="1"/>
        </p:nvSpPr>
        <p:spPr>
          <a:xfrm>
            <a:off x="1089654" y="3380995"/>
            <a:ext cx="9998901" cy="72008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>
              <a:lnSpc>
                <a:spcPct val="70000"/>
              </a:lnSpc>
              <a:defRPr sz="5600" cap="all" spc="-70" baseline="0">
                <a:solidFill>
                  <a:srgbClr val="FFD200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defTabSz="1219139">
              <a:spcBef>
                <a:spcPct val="0"/>
              </a:spcBef>
              <a:defRPr/>
            </a:pPr>
            <a:r>
              <a:rPr lang="en-US" sz="5733" spc="-133" dirty="0">
                <a:solidFill>
                  <a:srgbClr val="FFFFFF"/>
                </a:solidFill>
              </a:rPr>
              <a:t>THANKs.</a:t>
            </a:r>
            <a:endParaRPr lang="en-NZ" sz="5733" spc="-133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E5BDC-D251-401C-8485-FE66173122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4" y="2721606"/>
            <a:ext cx="768085" cy="6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06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w contact detai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8BE64-B129-463B-9306-13F709EF4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0" y="0"/>
            <a:ext cx="431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C6136-310D-4B93-9955-F732017F1892}"/>
              </a:ext>
            </a:extLst>
          </p:cNvPr>
          <p:cNvSpPr txBox="1"/>
          <p:nvPr userDrawn="1"/>
        </p:nvSpPr>
        <p:spPr>
          <a:xfrm>
            <a:off x="476076" y="2852938"/>
            <a:ext cx="3648405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33" cap="all" spc="-133" dirty="0">
                <a:solidFill>
                  <a:srgbClr val="FFFFFF"/>
                </a:solidFill>
                <a:latin typeface="Arial Black" pitchFamily="34" charset="0"/>
              </a:rPr>
              <a:t>Thanks.</a:t>
            </a:r>
            <a:endParaRPr lang="en-NZ" sz="4933" cap="all" spc="-133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88992E-A72E-470A-862F-BEE0BC7B9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1921" y="3140968"/>
            <a:ext cx="7105649" cy="480053"/>
          </a:xfrm>
          <a:prstGeom prst="rect">
            <a:avLst/>
          </a:prstGeom>
        </p:spPr>
        <p:txBody>
          <a:bodyPr/>
          <a:lstStyle>
            <a:lvl1pPr>
              <a:defRPr sz="3333"/>
            </a:lvl1pPr>
          </a:lstStyle>
          <a:p>
            <a:pPr lvl="0"/>
            <a:r>
              <a:rPr lang="en-US" dirty="0"/>
              <a:t>Presenter name</a:t>
            </a:r>
            <a:endParaRPr lang="en-NZ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3F9C01-5921-4A3A-B9AA-5BD97C378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1733" y="3621022"/>
            <a:ext cx="7105649" cy="480053"/>
          </a:xfrm>
          <a:prstGeom prst="rect">
            <a:avLst/>
          </a:prstGeom>
        </p:spPr>
        <p:txBody>
          <a:bodyPr/>
          <a:lstStyle>
            <a:lvl1pPr>
              <a:defRPr sz="3333" cap="none" baseline="0">
                <a:latin typeface="Arial "/>
              </a:defRPr>
            </a:lvl1pPr>
          </a:lstStyle>
          <a:p>
            <a:pPr lvl="0"/>
            <a:r>
              <a:rPr lang="en-US" dirty="0"/>
              <a:t>Company name</a:t>
            </a:r>
            <a:endParaRPr lang="en-NZ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754C9B8-0B9F-44BE-8EB8-3878211A8F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1733" y="4485118"/>
            <a:ext cx="7105649" cy="480053"/>
          </a:xfrm>
          <a:prstGeom prst="rect">
            <a:avLst/>
          </a:prstGeom>
        </p:spPr>
        <p:txBody>
          <a:bodyPr/>
          <a:lstStyle>
            <a:lvl1pPr>
              <a:defRPr sz="3333" cap="none" baseline="0">
                <a:latin typeface="Arial "/>
              </a:defRPr>
            </a:lvl1pPr>
          </a:lstStyle>
          <a:p>
            <a:pPr lvl="0"/>
            <a:r>
              <a:rPr lang="en-US" dirty="0"/>
              <a:t>Email address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E9E29-FEDB-4FCD-8FA6-15FDC5A754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2404806"/>
            <a:ext cx="768085" cy="6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w blu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 txBox="1">
            <a:spLocks/>
          </p:cNvSpPr>
          <p:nvPr userDrawn="1"/>
        </p:nvSpPr>
        <p:spPr>
          <a:xfrm>
            <a:off x="1089654" y="3380995"/>
            <a:ext cx="9998901" cy="72008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>
              <a:lnSpc>
                <a:spcPct val="70000"/>
              </a:lnSpc>
              <a:defRPr sz="5600" cap="all" spc="-70" baseline="0">
                <a:solidFill>
                  <a:srgbClr val="FFD200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defTabSz="1219139">
              <a:spcBef>
                <a:spcPct val="0"/>
              </a:spcBef>
              <a:defRPr/>
            </a:pPr>
            <a:r>
              <a:rPr lang="en-US" sz="5733" spc="-133" dirty="0">
                <a:solidFill>
                  <a:srgbClr val="FFFFFF"/>
                </a:solidFill>
              </a:rPr>
              <a:t>THANKs.</a:t>
            </a:r>
            <a:endParaRPr lang="en-NZ" sz="5733" spc="-133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B1A11-68EB-426E-9014-0CBE06A9E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4" y="2721606"/>
            <a:ext cx="768085" cy="6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68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iv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393" y="1412776"/>
            <a:ext cx="11017224" cy="4752528"/>
          </a:xfrm>
          <a:prstGeom prst="rect">
            <a:avLst/>
          </a:prstGeom>
          <a:solidFill>
            <a:srgbClr val="A20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448" y="3717032"/>
            <a:ext cx="10382944" cy="18002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 kern="1800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subtitle here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2130426"/>
            <a:ext cx="10363200" cy="1470025"/>
          </a:xfrm>
        </p:spPr>
        <p:txBody>
          <a:bodyPr anchor="b" anchorCtr="0">
            <a:noAutofit/>
          </a:bodyPr>
          <a:lstStyle>
            <a:lvl1pPr algn="l">
              <a:lnSpc>
                <a:spcPts val="5560"/>
              </a:lnSpc>
              <a:defRPr sz="5800" b="1" i="0" kern="1800" spc="-12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here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86495"/>
            <a:ext cx="2951616" cy="782265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7187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iv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393" y="1412776"/>
            <a:ext cx="11017224" cy="4752528"/>
          </a:xfrm>
          <a:prstGeom prst="rect">
            <a:avLst/>
          </a:prstGeom>
          <a:solidFill>
            <a:srgbClr val="DBE3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448" y="3717032"/>
            <a:ext cx="10382944" cy="18002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 kern="1800" spc="-100" baseline="0">
                <a:solidFill>
                  <a:srgbClr val="303F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Insert subtitle here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2130426"/>
            <a:ext cx="10363200" cy="1470025"/>
          </a:xfrm>
        </p:spPr>
        <p:txBody>
          <a:bodyPr anchor="b" anchorCtr="0">
            <a:noAutofit/>
          </a:bodyPr>
          <a:lstStyle>
            <a:lvl1pPr algn="l">
              <a:lnSpc>
                <a:spcPts val="5560"/>
              </a:lnSpc>
              <a:defRPr sz="5800" b="1" i="0" kern="1800" spc="-120" baseline="0">
                <a:solidFill>
                  <a:srgbClr val="A20C1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here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86495"/>
            <a:ext cx="2951616" cy="782265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1988840"/>
            <a:ext cx="10363200" cy="2234678"/>
          </a:xfrm>
        </p:spPr>
        <p:txBody>
          <a:bodyPr>
            <a:noAutofit/>
          </a:bodyPr>
          <a:lstStyle>
            <a:lvl1pPr algn="l">
              <a:lnSpc>
                <a:spcPts val="5960"/>
              </a:lnSpc>
              <a:defRPr sz="5800" b="1" i="0" kern="1800" spc="-120" baseline="0">
                <a:solidFill>
                  <a:srgbClr val="A20C1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Insert title here</a:t>
            </a:r>
            <a:endParaRPr lang="en-NZ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599" y="942468"/>
            <a:ext cx="10980000" cy="0"/>
          </a:xfrm>
          <a:prstGeom prst="line">
            <a:avLst/>
          </a:prstGeom>
          <a:ln w="25400">
            <a:solidFill>
              <a:srgbClr val="A20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2378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09599" y="942468"/>
            <a:ext cx="10980000" cy="0"/>
          </a:xfrm>
          <a:prstGeom prst="line">
            <a:avLst/>
          </a:prstGeom>
          <a:ln w="25400">
            <a:solidFill>
              <a:srgbClr val="A20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7830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84703"/>
            <a:ext cx="10972800" cy="5052609"/>
          </a:xfr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600" spc="-100" baseline="0">
                <a:solidFill>
                  <a:srgbClr val="303F48"/>
                </a:solidFill>
                <a:latin typeface="Arial" pitchFamily="34" charset="0"/>
              </a:defRPr>
            </a:lvl1pPr>
            <a:lvl2pPr>
              <a:spcBef>
                <a:spcPts val="0"/>
              </a:spcBef>
              <a:defRPr sz="2200" spc="-50" baseline="0">
                <a:solidFill>
                  <a:srgbClr val="303F48"/>
                </a:solidFill>
                <a:latin typeface="Arial" pitchFamily="34" charset="0"/>
              </a:defRPr>
            </a:lvl2pPr>
            <a:lvl3pPr>
              <a:defRPr sz="1800" spc="-50" baseline="0">
                <a:solidFill>
                  <a:srgbClr val="303F48"/>
                </a:solidFill>
                <a:latin typeface="Arial" pitchFamily="34" charset="0"/>
              </a:defRPr>
            </a:lvl3pPr>
            <a:lvl4pPr>
              <a:defRPr sz="1600" spc="-50" baseline="0">
                <a:solidFill>
                  <a:srgbClr val="303F48"/>
                </a:solidFill>
                <a:latin typeface="Arial" pitchFamily="34" charset="0"/>
              </a:defRPr>
            </a:lvl4pPr>
            <a:lvl5pPr>
              <a:defRPr spc="-100" baseline="0">
                <a:solidFill>
                  <a:srgbClr val="303F48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Normal text to go here</a:t>
            </a:r>
          </a:p>
          <a:p>
            <a:pPr lvl="0"/>
            <a:r>
              <a:rPr lang="en-US" dirty="0"/>
              <a:t>Normal text to go here</a:t>
            </a:r>
          </a:p>
          <a:p>
            <a:pPr lvl="0"/>
            <a:r>
              <a:rPr lang="en-US" dirty="0"/>
              <a:t>Normal text to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6548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2011" y="1124744"/>
            <a:ext cx="5390389" cy="5112568"/>
          </a:xfrm>
          <a:solidFill>
            <a:srgbClr val="DBE3E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600" spc="-100" baseline="0">
                <a:solidFill>
                  <a:srgbClr val="303F48"/>
                </a:solidFill>
                <a:latin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image here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09599" y="1124744"/>
            <a:ext cx="5480811" cy="5112568"/>
          </a:xfrm>
          <a:solidFill>
            <a:srgbClr val="DBE3E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600" spc="-100" baseline="0">
                <a:solidFill>
                  <a:srgbClr val="303F48"/>
                </a:solidFill>
                <a:latin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599" y="942468"/>
            <a:ext cx="10980000" cy="0"/>
          </a:xfrm>
          <a:prstGeom prst="line">
            <a:avLst/>
          </a:prstGeom>
          <a:ln w="25400">
            <a:solidFill>
              <a:srgbClr val="A20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7830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241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09599" y="260648"/>
            <a:ext cx="11031017" cy="5976664"/>
          </a:xfrm>
          <a:solidFill>
            <a:srgbClr val="DBE3E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600" spc="-100" baseline="0">
                <a:solidFill>
                  <a:srgbClr val="303F48"/>
                </a:solidFill>
                <a:latin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image here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6814B81-B3FA-435B-9AD4-73553D95FB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452670"/>
            <a:ext cx="11233248" cy="5952661"/>
          </a:xfrm>
          <a:prstGeom prst="rect">
            <a:avLst/>
          </a:prstGeom>
        </p:spPr>
        <p:txBody>
          <a:bodyPr anchor="ctr" anchorCtr="0"/>
          <a:lstStyle>
            <a:lvl1pPr indent="0">
              <a:lnSpc>
                <a:spcPts val="3333"/>
              </a:lnSpc>
              <a:spcBef>
                <a:spcPts val="4000"/>
              </a:spcBef>
              <a:buNone/>
              <a:defRPr b="1" i="0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content slides for longer sentences</a:t>
            </a:r>
          </a:p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This point is pretty important</a:t>
            </a:r>
          </a:p>
          <a:p>
            <a:pPr indent="0">
              <a:buNone/>
            </a:pPr>
            <a:r>
              <a:rPr lang="en-NZ" sz="2667" cap="all" dirty="0">
                <a:solidFill>
                  <a:schemeClr val="tx2"/>
                </a:solidFill>
                <a:latin typeface="Arial Black" panose="020B0A04020102020204" pitchFamily="34" charset="0"/>
              </a:rPr>
              <a:t>But seriously this is a lot more important and should be considered the most</a:t>
            </a:r>
          </a:p>
        </p:txBody>
      </p:sp>
    </p:spTree>
    <p:extLst>
      <p:ext uri="{BB962C8B-B14F-4D97-AF65-F5344CB8AC3E}">
        <p14:creationId xmlns:p14="http://schemas.microsoft.com/office/powerpoint/2010/main" val="197319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7830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4703"/>
            <a:ext cx="10972800" cy="504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6432365"/>
            <a:ext cx="2922323" cy="164987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608400" y="6516000"/>
            <a:ext cx="8064000" cy="0"/>
          </a:xfrm>
          <a:prstGeom prst="line">
            <a:avLst/>
          </a:prstGeom>
          <a:ln w="107950">
            <a:solidFill>
              <a:srgbClr val="A20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49" r:id="rId3"/>
    <p:sldLayoutId id="2147483665" r:id="rId4"/>
    <p:sldLayoutId id="2147483660" r:id="rId5"/>
    <p:sldLayoutId id="2147483650" r:id="rId6"/>
    <p:sldLayoutId id="2147483662" r:id="rId7"/>
    <p:sldLayoutId id="2147483666" r:id="rId8"/>
    <p:sldLayoutId id="2147483678" r:id="rId9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b="1" i="0" kern="1200" spc="-100" baseline="0">
          <a:solidFill>
            <a:srgbClr val="A20C1C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 spc="-70" baseline="0">
          <a:solidFill>
            <a:srgbClr val="303F48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 spc="-70" baseline="0">
          <a:solidFill>
            <a:srgbClr val="303F48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spc="-70" baseline="0">
          <a:solidFill>
            <a:srgbClr val="303F48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 spc="-70" baseline="0">
          <a:solidFill>
            <a:srgbClr val="303F48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spc="-15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86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1219170" rtl="0" eaLnBrk="1" latinLnBrk="0" hangingPunct="1">
        <a:lnSpc>
          <a:spcPct val="70000"/>
        </a:lnSpc>
        <a:spcBef>
          <a:spcPct val="0"/>
        </a:spcBef>
        <a:buNone/>
        <a:defRPr sz="5600" b="1" kern="1200" cap="all" spc="-133" baseline="0">
          <a:solidFill>
            <a:schemeClr val="tx2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ts val="3333"/>
        </a:lnSpc>
        <a:spcBef>
          <a:spcPts val="3200"/>
        </a:spcBef>
        <a:buFont typeface="Arial" pitchFamily="34" charset="0"/>
        <a:buNone/>
        <a:defRPr sz="2667" kern="1200" cap="none" baseline="0">
          <a:solidFill>
            <a:schemeClr val="tx2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1pPr>
      <a:lvl2pPr marL="431989" indent="0" algn="l" defTabSz="1219170" rtl="0" eaLnBrk="1" latinLnBrk="0" hangingPunct="1">
        <a:lnSpc>
          <a:spcPts val="3333"/>
        </a:lnSpc>
        <a:spcBef>
          <a:spcPts val="3200"/>
        </a:spcBef>
        <a:buFont typeface="Courier New" pitchFamily="49" charset="0"/>
        <a:buNone/>
        <a:defRPr sz="2667" kern="1200" cap="none" baseline="0">
          <a:solidFill>
            <a:schemeClr val="tx2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2pPr>
      <a:lvl3pPr marL="911977" indent="0" algn="l" defTabSz="1219170" rtl="0" eaLnBrk="1" latinLnBrk="0" hangingPunct="1">
        <a:lnSpc>
          <a:spcPts val="3333"/>
        </a:lnSpc>
        <a:spcBef>
          <a:spcPts val="3200"/>
        </a:spcBef>
        <a:buFont typeface="Calibri" pitchFamily="34" charset="0"/>
        <a:buNone/>
        <a:defRPr sz="2667" kern="1200" cap="none" baseline="0">
          <a:solidFill>
            <a:schemeClr val="tx2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3pPr>
      <a:lvl4pPr marL="1391965" indent="0" algn="l" defTabSz="1219170" rtl="0" eaLnBrk="1" latinLnBrk="0" hangingPunct="1">
        <a:lnSpc>
          <a:spcPts val="3333"/>
        </a:lnSpc>
        <a:spcBef>
          <a:spcPts val="3200"/>
        </a:spcBef>
        <a:buFont typeface="Arial" pitchFamily="34" charset="0"/>
        <a:buNone/>
        <a:defRPr sz="2667" kern="1200" cap="none" baseline="0">
          <a:solidFill>
            <a:schemeClr val="tx2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4pPr>
      <a:lvl5pPr marL="1759156" indent="0" algn="l" defTabSz="1219170" rtl="0" eaLnBrk="1" latinLnBrk="0" hangingPunct="1">
        <a:lnSpc>
          <a:spcPts val="3333"/>
        </a:lnSpc>
        <a:spcBef>
          <a:spcPts val="3200"/>
        </a:spcBef>
        <a:buFont typeface="Arial" pitchFamily="34" charset="0"/>
        <a:buNone/>
        <a:defRPr sz="2667" kern="1200" cap="none" baseline="0">
          <a:solidFill>
            <a:schemeClr val="tx2"/>
          </a:solidFill>
          <a:latin typeface="Arial Black" panose="020B0A040201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1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8933" kern="1200" cap="all" baseline="0">
          <a:solidFill>
            <a:schemeClr val="tx2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-431989" algn="l" defTabSz="1219170" rtl="0" eaLnBrk="1" latinLnBrk="0" hangingPunct="1">
        <a:spcBef>
          <a:spcPct val="20000"/>
        </a:spcBef>
        <a:buFont typeface="Arial" pitchFamily="34" charset="0"/>
        <a:buChar char="•"/>
        <a:defRPr sz="3867" kern="1200">
          <a:solidFill>
            <a:schemeClr val="tx2"/>
          </a:solidFill>
          <a:latin typeface="+mn-lt"/>
          <a:ea typeface="+mn-ea"/>
          <a:cs typeface="+mn-cs"/>
        </a:defRPr>
      </a:lvl1pPr>
      <a:lvl2pPr marL="1535962" indent="-431989" algn="l" defTabSz="1219170" rtl="0" eaLnBrk="1" latinLnBrk="0" hangingPunct="1">
        <a:spcBef>
          <a:spcPct val="20000"/>
        </a:spcBef>
        <a:buFont typeface="Courier New" pitchFamily="49" charset="0"/>
        <a:buChar char="o"/>
        <a:defRPr sz="3867" kern="1200">
          <a:solidFill>
            <a:schemeClr val="tx2"/>
          </a:solidFill>
          <a:latin typeface="+mn-lt"/>
          <a:ea typeface="+mn-ea"/>
          <a:cs typeface="+mn-cs"/>
        </a:defRPr>
      </a:lvl2pPr>
      <a:lvl3pPr marL="2159946" indent="-431989" algn="l" defTabSz="1219170" rtl="0" eaLnBrk="1" latinLnBrk="0" hangingPunct="1">
        <a:spcBef>
          <a:spcPct val="20000"/>
        </a:spcBef>
        <a:buFont typeface="Calibri" pitchFamily="34" charset="0"/>
        <a:buChar char="–"/>
        <a:defRPr sz="3867" kern="1200">
          <a:solidFill>
            <a:schemeClr val="tx2"/>
          </a:solidFill>
          <a:latin typeface="+mn-lt"/>
          <a:ea typeface="+mn-ea"/>
          <a:cs typeface="+mn-cs"/>
        </a:defRPr>
      </a:lvl3pPr>
      <a:lvl4pPr marL="2639934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4pPr>
      <a:lvl5pPr marL="3359916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44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xStyles>
    <p:titleStyle>
      <a:lvl1pPr algn="l" defTabSz="1219139" rtl="0" eaLnBrk="1" latinLnBrk="0" hangingPunct="1">
        <a:lnSpc>
          <a:spcPct val="70000"/>
        </a:lnSpc>
        <a:spcBef>
          <a:spcPct val="0"/>
        </a:spcBef>
        <a:buNone/>
        <a:defRPr sz="8933" kern="1200" cap="all" spc="-133" baseline="0">
          <a:solidFill>
            <a:schemeClr val="tx2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1219139" rtl="0" eaLnBrk="1" latinLnBrk="0" hangingPunct="1">
        <a:lnSpc>
          <a:spcPts val="3333"/>
        </a:lnSpc>
        <a:spcBef>
          <a:spcPts val="3200"/>
        </a:spcBef>
        <a:buFont typeface="Arial" pitchFamily="34" charset="0"/>
        <a:buNone/>
        <a:defRPr sz="4000" kern="1200" cap="all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1pPr>
      <a:lvl2pPr marL="1103944" indent="0" algn="l" defTabSz="1219139" rtl="0" eaLnBrk="1" latinLnBrk="0" hangingPunct="1">
        <a:lnSpc>
          <a:spcPts val="3333"/>
        </a:lnSpc>
        <a:spcBef>
          <a:spcPts val="3200"/>
        </a:spcBef>
        <a:buFont typeface="Courier New" pitchFamily="49" charset="0"/>
        <a:buNone/>
        <a:defRPr sz="4000" kern="1200" cap="all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2pPr>
      <a:lvl3pPr marL="1727914" indent="0" algn="l" defTabSz="1219139" rtl="0" eaLnBrk="1" latinLnBrk="0" hangingPunct="1">
        <a:lnSpc>
          <a:spcPts val="3333"/>
        </a:lnSpc>
        <a:spcBef>
          <a:spcPts val="3200"/>
        </a:spcBef>
        <a:buFont typeface="Calibri" pitchFamily="34" charset="0"/>
        <a:buNone/>
        <a:defRPr sz="4000" kern="1200" cap="all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3pPr>
      <a:lvl4pPr marL="2335083" indent="0" algn="l" defTabSz="1219139" rtl="0" eaLnBrk="1" latinLnBrk="0" hangingPunct="1">
        <a:lnSpc>
          <a:spcPts val="3333"/>
        </a:lnSpc>
        <a:spcBef>
          <a:spcPts val="3200"/>
        </a:spcBef>
        <a:buFont typeface="Arial" pitchFamily="34" charset="0"/>
        <a:buNone/>
        <a:defRPr sz="4000" kern="1200" cap="all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4pPr>
      <a:lvl5pPr marL="3055048" indent="0" algn="l" defTabSz="1219139" rtl="0" eaLnBrk="1" latinLnBrk="0" hangingPunct="1">
        <a:lnSpc>
          <a:spcPts val="3333"/>
        </a:lnSpc>
        <a:spcBef>
          <a:spcPts val="3200"/>
        </a:spcBef>
        <a:buFont typeface="Arial" pitchFamily="34" charset="0"/>
        <a:buNone/>
        <a:defRPr sz="4000" kern="1200" cap="all" baseline="0">
          <a:solidFill>
            <a:schemeClr val="tx2"/>
          </a:solidFill>
          <a:latin typeface="Arial Black" panose="020B0A04020102020204" pitchFamily="34" charset="0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61728" y="4941168"/>
            <a:ext cx="9086801" cy="1224136"/>
          </a:xfrm>
        </p:spPr>
        <p:txBody>
          <a:bodyPr/>
          <a:lstStyle/>
          <a:p>
            <a:r>
              <a:rPr lang="en-US" dirty="0"/>
              <a:t>CCG Safety in Design – Practice Forum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61317" y="3354562"/>
            <a:ext cx="9087212" cy="1470025"/>
          </a:xfrm>
        </p:spPr>
        <p:txBody>
          <a:bodyPr/>
          <a:lstStyle/>
          <a:p>
            <a:r>
              <a:rPr lang="en-US" dirty="0"/>
              <a:t>Managing Temporary Works Risk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Temporary Works forum (NZ)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072" y="1052736"/>
            <a:ext cx="1112185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What is the main purpose?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... “to encourage open discussion on any matter related to Temporary Works, 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for the benefit of the New Zealand Construction Industry.”</a:t>
            </a:r>
          </a:p>
          <a:p>
            <a:pPr algn="ctr"/>
            <a:endParaRPr lang="en-NZ" sz="2000" u="sng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Is this a forum just for Engineers?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No, but we are hosted by SESOC as Temporary Works are often specified, designed, checked and controlled by Engineers. No membership required.</a:t>
            </a:r>
          </a:p>
          <a:p>
            <a:pPr algn="ctr"/>
            <a:endParaRPr lang="en-NZ" sz="2000" i="1" dirty="0">
              <a:solidFill>
                <a:srgbClr val="0092D1"/>
              </a:solidFill>
              <a:cs typeface="Arial" panose="020B0604020202020204" pitchFamily="34" charset="0"/>
            </a:endParaRPr>
          </a:p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What is the meeting format?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To meet every 3-4 months. 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Presentations followed by a workshop and networking. </a:t>
            </a:r>
          </a:p>
          <a:p>
            <a:pPr algn="ctr"/>
            <a:endParaRPr lang="en-NZ" sz="2000" dirty="0">
              <a:cs typeface="Arial" panose="020B0604020202020204" pitchFamily="34" charset="0"/>
            </a:endParaRPr>
          </a:p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Where?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At the discretion of the committee. </a:t>
            </a:r>
          </a:p>
          <a:p>
            <a:pPr algn="ctr"/>
            <a:r>
              <a:rPr lang="en-NZ" sz="2400" i="1" dirty="0">
                <a:solidFill>
                  <a:srgbClr val="0092D1"/>
                </a:solidFill>
                <a:cs typeface="Arial" panose="020B0604020202020204" pitchFamily="34" charset="0"/>
              </a:rPr>
              <a:t>Each meeting will be arranged by and costs sponsored by host organisation.</a:t>
            </a:r>
          </a:p>
        </p:txBody>
      </p:sp>
    </p:spTree>
    <p:extLst>
      <p:ext uri="{BB962C8B-B14F-4D97-AF65-F5344CB8AC3E}">
        <p14:creationId xmlns:p14="http://schemas.microsoft.com/office/powerpoint/2010/main" val="1916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Temporary Works forum (NZ)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7" y="1605985"/>
            <a:ext cx="7157214" cy="372787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91" y="1460689"/>
            <a:ext cx="318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www.twf.sesoc.org.nz</a:t>
            </a:r>
          </a:p>
          <a:p>
            <a:r>
              <a:rPr lang="en-NZ" i="1" dirty="0">
                <a:solidFill>
                  <a:prstClr val="black"/>
                </a:solidFill>
              </a:rPr>
              <a:t>(publications, library, links..)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39461" y="5635790"/>
            <a:ext cx="289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i="1" dirty="0">
                <a:solidFill>
                  <a:prstClr val="black"/>
                </a:solidFill>
              </a:rPr>
              <a:t>LinkedIn </a:t>
            </a:r>
          </a:p>
          <a:p>
            <a:pPr algn="r"/>
            <a:r>
              <a:rPr lang="en-NZ" i="1" dirty="0">
                <a:solidFill>
                  <a:prstClr val="black"/>
                </a:solidFill>
              </a:rPr>
              <a:t>(coms, help, questions..)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5072" y="1078894"/>
            <a:ext cx="1112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What has been done so far?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92" y="2167889"/>
            <a:ext cx="5625000" cy="41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Temporary Works forum (NZ)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680914"/>
              </p:ext>
            </p:extLst>
          </p:nvPr>
        </p:nvGraphicFramePr>
        <p:xfrm>
          <a:off x="430804" y="1683501"/>
          <a:ext cx="4468172" cy="374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4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9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kern="1200" dirty="0">
                          <a:solidFill>
                            <a:schemeClr val="bg1"/>
                          </a:solidFill>
                        </a:rPr>
                        <a:t>Arrange meetings and seminars</a:t>
                      </a:r>
                      <a:endParaRPr lang="en-NZ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kern="1200" dirty="0">
                          <a:solidFill>
                            <a:schemeClr val="bg1"/>
                          </a:solidFill>
                        </a:rPr>
                        <a:t>Encourage reasoned debate</a:t>
                      </a:r>
                      <a:endParaRPr lang="en-NZ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6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dirty="0">
                          <a:solidFill>
                            <a:srgbClr val="303F48"/>
                          </a:solidFill>
                        </a:rPr>
                        <a:t>Hear from </a:t>
                      </a:r>
                      <a:r>
                        <a:rPr lang="en-NZ" b="1" dirty="0">
                          <a:solidFill>
                            <a:srgbClr val="303F48"/>
                          </a:solidFill>
                        </a:rPr>
                        <a:t>industry</a:t>
                      </a:r>
                      <a:r>
                        <a:rPr lang="en-NZ" b="1" baseline="0" dirty="0">
                          <a:solidFill>
                            <a:srgbClr val="303F48"/>
                          </a:solidFill>
                        </a:rPr>
                        <a:t> experts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 and opinion formers.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="1" baseline="0" dirty="0">
                          <a:solidFill>
                            <a:srgbClr val="303F48"/>
                          </a:solidFill>
                        </a:rPr>
                        <a:t>Share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 failures and/or </a:t>
                      </a:r>
                      <a:r>
                        <a:rPr lang="en-NZ" b="1" i="0" baseline="0" dirty="0">
                          <a:solidFill>
                            <a:srgbClr val="303F48"/>
                          </a:solidFill>
                        </a:rPr>
                        <a:t>lessons learned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="1" baseline="0" dirty="0">
                          <a:solidFill>
                            <a:srgbClr val="303F48"/>
                          </a:solidFill>
                        </a:rPr>
                        <a:t>Share knowledge 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and successes.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Facilitate </a:t>
                      </a:r>
                      <a:r>
                        <a:rPr lang="en-NZ" b="1" baseline="0" dirty="0">
                          <a:solidFill>
                            <a:srgbClr val="303F48"/>
                          </a:solidFill>
                        </a:rPr>
                        <a:t>workshops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 to understand current issues.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dirty="0">
                          <a:solidFill>
                            <a:srgbClr val="303F48"/>
                          </a:solidFill>
                        </a:rPr>
                        <a:t>Form </a:t>
                      </a:r>
                      <a:r>
                        <a:rPr lang="en-NZ" b="1" dirty="0">
                          <a:solidFill>
                            <a:srgbClr val="303F48"/>
                          </a:solidFill>
                        </a:rPr>
                        <a:t>working groups </a:t>
                      </a:r>
                      <a:r>
                        <a:rPr lang="en-NZ" dirty="0">
                          <a:solidFill>
                            <a:srgbClr val="303F48"/>
                          </a:solidFill>
                        </a:rPr>
                        <a:t>of members with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 similar issues.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Provide a </a:t>
                      </a:r>
                      <a:r>
                        <a:rPr lang="en-NZ" b="1" baseline="0" dirty="0">
                          <a:solidFill>
                            <a:srgbClr val="303F48"/>
                          </a:solidFill>
                        </a:rPr>
                        <a:t>networking 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environment.</a:t>
                      </a:r>
                      <a:endParaRPr lang="en-NZ" dirty="0">
                        <a:solidFill>
                          <a:srgbClr val="303F4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28785"/>
              </p:ext>
            </p:extLst>
          </p:nvPr>
        </p:nvGraphicFramePr>
        <p:xfrm>
          <a:off x="5074416" y="1683501"/>
          <a:ext cx="6526815" cy="402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7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5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696"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Good Practice</a:t>
                      </a:r>
                      <a:r>
                        <a:rPr lang="en-NZ" baseline="0" dirty="0">
                          <a:solidFill>
                            <a:schemeClr val="bg1"/>
                          </a:solidFill>
                        </a:rPr>
                        <a:t> Guides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Guidance Notes</a:t>
                      </a:r>
                    </a:p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(&lt;4 pages)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Safety Posters</a:t>
                      </a:r>
                    </a:p>
                    <a:p>
                      <a:r>
                        <a:rPr lang="en-NZ" dirty="0">
                          <a:solidFill>
                            <a:schemeClr val="bg1"/>
                          </a:solidFill>
                        </a:rPr>
                        <a:t>(A4/A3)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492">
                <a:tc gridSpan="3">
                  <a:txBody>
                    <a:bodyPr/>
                    <a:lstStyle/>
                    <a:p>
                      <a:r>
                        <a:rPr lang="en-NZ" dirty="0">
                          <a:solidFill>
                            <a:srgbClr val="303F48"/>
                          </a:solidFill>
                        </a:rPr>
                        <a:t>Through the </a:t>
                      </a:r>
                      <a:r>
                        <a:rPr lang="en-NZ" b="1" dirty="0">
                          <a:solidFill>
                            <a:srgbClr val="303F48"/>
                          </a:solidFill>
                        </a:rPr>
                        <a:t>working groups</a:t>
                      </a:r>
                      <a:r>
                        <a:rPr lang="en-NZ" dirty="0">
                          <a:solidFill>
                            <a:srgbClr val="303F48"/>
                          </a:solidFill>
                        </a:rPr>
                        <a:t>: </a:t>
                      </a:r>
                      <a:endParaRPr lang="en-NZ" baseline="0" dirty="0">
                        <a:solidFill>
                          <a:srgbClr val="303F48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Research current local practice.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Identify international good practice.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Develop understanding of the gap in NZ good practice.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Engage industry stakeholders towards addressing the gap.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="1" dirty="0">
                          <a:solidFill>
                            <a:srgbClr val="0070C0"/>
                          </a:solidFill>
                        </a:rPr>
                        <a:t>Draft</a:t>
                      </a:r>
                      <a:r>
                        <a:rPr lang="en-NZ" b="1" baseline="0" dirty="0">
                          <a:solidFill>
                            <a:srgbClr val="0070C0"/>
                          </a:solidFill>
                        </a:rPr>
                        <a:t> a guidance document</a:t>
                      </a:r>
                      <a:r>
                        <a:rPr lang="en-NZ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for consultation.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Review comments, adapt and put forward the document to the TWf committee for publication.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NZ" baseline="0" dirty="0">
                        <a:solidFill>
                          <a:srgbClr val="303F48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NZ" baseline="0" dirty="0">
                          <a:solidFill>
                            <a:srgbClr val="303F48"/>
                          </a:solidFill>
                        </a:rPr>
                        <a:t>These guidance docs must be compatible with NZ Standards, recognised GPG’s/ACOP’s, as well as fulfil a gap that otherwise poses an unacceptable risk to the industry.</a:t>
                      </a:r>
                      <a:endParaRPr lang="en-NZ" i="1" dirty="0">
                        <a:solidFill>
                          <a:srgbClr val="303F48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053778" y="1303466"/>
            <a:ext cx="318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Publications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31" y="1250183"/>
            <a:ext cx="318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Meetings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15931" y="1488132"/>
            <a:ext cx="34378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400569"/>
            <a:ext cx="4116188" cy="2499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3345562"/>
            <a:ext cx="4104456" cy="266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0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Temporary Works forum (NZ)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279" y="1167135"/>
            <a:ext cx="1112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Publications so far..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2091887"/>
            <a:ext cx="7165741" cy="3538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34" y="1151290"/>
            <a:ext cx="3254276" cy="461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47593" y="5788609"/>
            <a:ext cx="283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i="1" dirty="0">
                <a:solidFill>
                  <a:prstClr val="black"/>
                </a:solidFill>
              </a:rPr>
              <a:t>Published April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7822" y="5566113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Published for use</a:t>
            </a:r>
          </a:p>
        </p:txBody>
      </p:sp>
      <p:pic>
        <p:nvPicPr>
          <p:cNvPr id="13" name="Picture 2" descr="Image result for chasnz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59" y="6093296"/>
            <a:ext cx="1006250" cy="2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TWfNZ</a:t>
            </a:r>
            <a:r>
              <a:rPr lang="en-US" dirty="0"/>
              <a:t> GPG01:19 </a:t>
            </a: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628800"/>
            <a:ext cx="6338102" cy="346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07848" y="5674035"/>
            <a:ext cx="552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Written and supported with full </a:t>
            </a:r>
            <a:r>
              <a:rPr lang="en-NZ" b="1" i="1" dirty="0">
                <a:solidFill>
                  <a:prstClr val="black"/>
                </a:solidFill>
              </a:rPr>
              <a:t>appendices</a:t>
            </a:r>
            <a:r>
              <a:rPr lang="en-NZ" i="1" dirty="0">
                <a:solidFill>
                  <a:prstClr val="black"/>
                </a:solidFill>
              </a:rPr>
              <a:t> so that it can be implemented without further development. </a:t>
            </a: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3962848" y="5318800"/>
            <a:ext cx="945000" cy="678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6" idx="0"/>
          </p:cNvCxnSpPr>
          <p:nvPr/>
        </p:nvCxnSpPr>
        <p:spPr>
          <a:xfrm flipH="1">
            <a:off x="7671899" y="4373800"/>
            <a:ext cx="1375949" cy="1300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34" y="1151290"/>
            <a:ext cx="3254276" cy="461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92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TWfNZ</a:t>
            </a:r>
            <a:r>
              <a:rPr lang="en-US" dirty="0"/>
              <a:t> GPG01:19 (Appendices)</a:t>
            </a:r>
          </a:p>
        </p:txBody>
      </p:sp>
      <p:pic>
        <p:nvPicPr>
          <p:cNvPr id="9" name="Picture 8" descr="C:\Users\BrendanA\AppData\Local\Microsoft\Windows\Temporary Internet Files\Content.Word\2_1_1_ORGDUTI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0" y="1124744"/>
            <a:ext cx="3650874" cy="5188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Users\BrendanA\AppData\Local\Microsoft\Windows\Temporary Internet Files\Content.Word\2_1_2_SITEPROCEDURE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052736"/>
            <a:ext cx="3555000" cy="4927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Users\BrendanA\AppData\Local\Microsoft\Windows\Temporary Internet Files\Content.Word\2_1_2_SITEPROCEDURE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76" y="1664076"/>
            <a:ext cx="3555000" cy="4927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889" y="1804323"/>
            <a:ext cx="3116555" cy="4646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800" y="1273620"/>
            <a:ext cx="3056400" cy="44856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575" y="1675799"/>
            <a:ext cx="5285131" cy="37398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4677" y="1958968"/>
            <a:ext cx="3105000" cy="45957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9677" y="1688968"/>
            <a:ext cx="3105000" cy="45586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2886" y="1054231"/>
            <a:ext cx="3105000" cy="4549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23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TWfNZ</a:t>
            </a:r>
            <a:r>
              <a:rPr lang="en-US" dirty="0"/>
              <a:t> GPG01:19 Check Category (Appendix E)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00" y="1150735"/>
            <a:ext cx="3730502" cy="51585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1"/>
          <p:cNvSpPr txBox="1">
            <a:spLocks/>
          </p:cNvSpPr>
          <p:nvPr/>
        </p:nvSpPr>
        <p:spPr>
          <a:xfrm>
            <a:off x="5159896" y="1196752"/>
            <a:ext cx="5985000" cy="4222214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3000"/>
              </a:spcBef>
              <a:buFont typeface="Arial" pitchFamily="34" charset="0"/>
              <a:buNone/>
              <a:defRPr sz="2000" b="1" i="0" kern="1200" cap="none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24000" indent="0" algn="l" defTabSz="914400" rtl="0" eaLnBrk="1" latinLnBrk="0" hangingPunct="1">
              <a:lnSpc>
                <a:spcPts val="2500"/>
              </a:lnSpc>
              <a:spcBef>
                <a:spcPts val="2400"/>
              </a:spcBef>
              <a:buFont typeface="Courier New" pitchFamily="49" charset="0"/>
              <a:buNone/>
              <a:defRPr sz="2000" kern="1200" cap="none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2pPr>
            <a:lvl3pPr marL="684000" indent="0" algn="l" defTabSz="914400" rtl="0" eaLnBrk="1" latinLnBrk="0" hangingPunct="1">
              <a:lnSpc>
                <a:spcPts val="2500"/>
              </a:lnSpc>
              <a:spcBef>
                <a:spcPts val="2400"/>
              </a:spcBef>
              <a:buFont typeface="Calibri" pitchFamily="34" charset="0"/>
              <a:buNone/>
              <a:defRPr sz="2000" kern="1200" cap="none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3pPr>
            <a:lvl4pPr marL="1044000" indent="0" algn="l" defTabSz="914400" rtl="0" eaLnBrk="1" latinLnBrk="0" hangingPunct="1">
              <a:lnSpc>
                <a:spcPts val="2500"/>
              </a:lnSpc>
              <a:spcBef>
                <a:spcPts val="2400"/>
              </a:spcBef>
              <a:buFont typeface="Arial" pitchFamily="34" charset="0"/>
              <a:buNone/>
              <a:defRPr sz="2000" kern="1200" cap="none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4pPr>
            <a:lvl5pPr marL="1319400" indent="0" algn="l" defTabSz="914400" rtl="0" eaLnBrk="1" latinLnBrk="0" hangingPunct="1">
              <a:lnSpc>
                <a:spcPts val="2500"/>
              </a:lnSpc>
              <a:spcBef>
                <a:spcPts val="2400"/>
              </a:spcBef>
              <a:buFont typeface="Arial" pitchFamily="34" charset="0"/>
              <a:buNone/>
              <a:defRPr sz="2000" kern="1200" cap="none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i="1" u="sng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0: Standard solutions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b="0" i="1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Basic scaffolds, Proprietary edge protection, Mesh panel fencing, Proprietary lifting beams, Excavations using standard trench shields, </a:t>
            </a:r>
            <a:r>
              <a:rPr lang="en-NZ" sz="1800" b="0" i="1" u="sng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in line with Manufacturers recommendations or Good Practice Guides (i.e. No design required)</a:t>
            </a:r>
            <a:r>
              <a:rPr lang="en-NZ" sz="1800" b="0" i="1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NZ" sz="1800" b="0" i="1" dirty="0">
              <a:solidFill>
                <a:srgbClr val="303F48"/>
              </a:solidFill>
              <a:latin typeface="+mn-lt"/>
              <a:cs typeface="Arial" panose="020B0604020202020204" pitchFamily="34" charset="0"/>
            </a:endParaRP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i="1" u="sng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1: Simple designs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b="0" i="1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Formwork and Falsework, Shallow Excavations and trenches, Hoardings, Mobile Crane Assessments, Temporary berms.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NZ" sz="1800" b="0" i="1" dirty="0">
              <a:solidFill>
                <a:srgbClr val="303F48"/>
              </a:solidFill>
              <a:latin typeface="+mn-lt"/>
              <a:cs typeface="Arial" panose="020B0604020202020204" pitchFamily="34" charset="0"/>
            </a:endParaRP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i="1" u="sng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2: Involved designs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b="0" i="1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RC Tower Crane bases, Hoist bases and ties, Façade Retentions, Deep Excavations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NZ" sz="1800" b="0" i="1" dirty="0">
              <a:solidFill>
                <a:srgbClr val="303F48"/>
              </a:solidFill>
              <a:latin typeface="+mn-lt"/>
              <a:cs typeface="Arial" panose="020B0604020202020204" pitchFamily="34" charset="0"/>
            </a:endParaRP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i="1" u="sng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3: Complex or Innovative designs</a:t>
            </a:r>
          </a:p>
          <a:p>
            <a:pPr defTabSz="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NZ" sz="1800" b="0" i="1" dirty="0">
                <a:solidFill>
                  <a:srgbClr val="303F48"/>
                </a:solidFill>
                <a:latin typeface="+mn-lt"/>
                <a:cs typeface="Arial" panose="020B0604020202020204" pitchFamily="34" charset="0"/>
              </a:rPr>
              <a:t>Steel grillage Tower Crane bases, Complex construction of demolition methodologies.</a:t>
            </a:r>
          </a:p>
        </p:txBody>
      </p:sp>
    </p:spTree>
    <p:extLst>
      <p:ext uri="{BB962C8B-B14F-4D97-AF65-F5344CB8AC3E}">
        <p14:creationId xmlns:p14="http://schemas.microsoft.com/office/powerpoint/2010/main" val="29309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87777"/>
            <a:ext cx="7880375" cy="49798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Temporary Works forum (NZ)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279" y="1023119"/>
            <a:ext cx="1112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u="sng" dirty="0">
                <a:solidFill>
                  <a:prstClr val="black"/>
                </a:solidFill>
                <a:cs typeface="Arial" panose="020B0604020202020204" pitchFamily="34" charset="0"/>
              </a:rPr>
              <a:t>Where to from here?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2" y="3026667"/>
            <a:ext cx="1906008" cy="2706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069" y="1756508"/>
            <a:ext cx="1101648" cy="1562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01" y="3485880"/>
            <a:ext cx="2407767" cy="11889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79708" y="1628800"/>
            <a:ext cx="5628855" cy="4752528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/>
          <p:cNvSpPr/>
          <p:nvPr/>
        </p:nvSpPr>
        <p:spPr>
          <a:xfrm>
            <a:off x="263352" y="1628800"/>
            <a:ext cx="5844350" cy="475252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Box 16"/>
          <p:cNvSpPr txBox="1"/>
          <p:nvPr/>
        </p:nvSpPr>
        <p:spPr>
          <a:xfrm>
            <a:off x="478180" y="1826339"/>
            <a:ext cx="253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u="sng" dirty="0">
                <a:solidFill>
                  <a:srgbClr val="FF0000"/>
                </a:solidFill>
              </a:rPr>
              <a:t>Guidance Note:</a:t>
            </a:r>
          </a:p>
          <a:p>
            <a:r>
              <a:rPr lang="en-NZ" i="1" dirty="0">
                <a:solidFill>
                  <a:srgbClr val="FF0000"/>
                </a:solidFill>
              </a:rPr>
              <a:t>Early focus on Constructability and Temporary Works (?)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74764" y="3455188"/>
            <a:ext cx="2820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u="sng" dirty="0">
                <a:solidFill>
                  <a:srgbClr val="FFC000"/>
                </a:solidFill>
              </a:rPr>
              <a:t>+ Working Groups</a:t>
            </a:r>
          </a:p>
          <a:p>
            <a:pPr marL="285750" indent="-285750">
              <a:buFontTx/>
              <a:buChar char="-"/>
            </a:pPr>
            <a:r>
              <a:rPr lang="en-NZ" i="1" dirty="0">
                <a:solidFill>
                  <a:srgbClr val="FFC000"/>
                </a:solidFill>
              </a:rPr>
              <a:t>Scaffold CPEng sign-off</a:t>
            </a:r>
          </a:p>
          <a:p>
            <a:pPr marL="285750" indent="-285750">
              <a:buFontTx/>
              <a:buChar char="-"/>
            </a:pPr>
            <a:r>
              <a:rPr lang="en-NZ" i="1" dirty="0">
                <a:solidFill>
                  <a:srgbClr val="FFC000"/>
                </a:solidFill>
              </a:rPr>
              <a:t>Working Platform cert</a:t>
            </a:r>
          </a:p>
          <a:p>
            <a:pPr marL="285750" indent="-285750">
              <a:buFontTx/>
              <a:buChar char="-"/>
            </a:pPr>
            <a:r>
              <a:rPr lang="en-NZ" i="1" dirty="0">
                <a:solidFill>
                  <a:srgbClr val="FFC000"/>
                </a:solidFill>
              </a:rPr>
              <a:t>Steel frame method.</a:t>
            </a:r>
          </a:p>
          <a:p>
            <a:pPr marL="285750" indent="-285750">
              <a:buFontTx/>
              <a:buChar char="-"/>
            </a:pPr>
            <a:r>
              <a:rPr lang="en-NZ" i="1" dirty="0">
                <a:solidFill>
                  <a:srgbClr val="FFC000"/>
                </a:solidFill>
              </a:rPr>
              <a:t>Formwork/Falsework</a:t>
            </a:r>
          </a:p>
        </p:txBody>
      </p:sp>
    </p:spTree>
    <p:extLst>
      <p:ext uri="{BB962C8B-B14F-4D97-AF65-F5344CB8AC3E}">
        <p14:creationId xmlns:p14="http://schemas.microsoft.com/office/powerpoint/2010/main" val="795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e.g. Load distribution by backpropping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1052736"/>
            <a:ext cx="3816424" cy="5360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432" y="1124744"/>
            <a:ext cx="29523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b="1" u="sng" dirty="0">
                <a:solidFill>
                  <a:srgbClr val="303F48"/>
                </a:solidFill>
              </a:rPr>
              <a:t>Floor design loads</a:t>
            </a: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Live Load = 1.5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Superimposed Dead Load = 0.5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u="sng" dirty="0">
                <a:solidFill>
                  <a:srgbClr val="303F48"/>
                </a:solidFill>
              </a:rPr>
              <a:t>TOTAL Design Load = 2.0 </a:t>
            </a:r>
            <a:r>
              <a:rPr lang="en-NZ" sz="1400" u="sng" dirty="0" err="1">
                <a:solidFill>
                  <a:srgbClr val="303F48"/>
                </a:solidFill>
              </a:rPr>
              <a:t>kPa</a:t>
            </a:r>
            <a:endParaRPr lang="en-NZ" sz="1400" u="sng" dirty="0">
              <a:solidFill>
                <a:srgbClr val="303F48"/>
              </a:solidFill>
            </a:endParaRPr>
          </a:p>
          <a:p>
            <a:endParaRPr lang="en-NZ" sz="1400" dirty="0">
              <a:solidFill>
                <a:srgbClr val="303F48"/>
              </a:solidFill>
            </a:endParaRPr>
          </a:p>
          <a:p>
            <a:r>
              <a:rPr lang="en-NZ" sz="1400" b="1" u="sng" dirty="0">
                <a:solidFill>
                  <a:srgbClr val="303F48"/>
                </a:solidFill>
              </a:rPr>
              <a:t>Construction Live Loads</a:t>
            </a: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Slab dead weight = 3.6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Wt. of Falsework = 1.5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Live load = 0.75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u="sng" dirty="0">
                <a:solidFill>
                  <a:srgbClr val="303F48"/>
                </a:solidFill>
              </a:rPr>
              <a:t>TOTAL CLL = 5.85 </a:t>
            </a:r>
            <a:r>
              <a:rPr lang="en-NZ" sz="1400" u="sng" dirty="0" err="1">
                <a:solidFill>
                  <a:srgbClr val="303F48"/>
                </a:solidFill>
              </a:rPr>
              <a:t>kPa</a:t>
            </a:r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r>
              <a:rPr lang="en-NZ" sz="1400" b="1" i="1" dirty="0">
                <a:solidFill>
                  <a:srgbClr val="303F48"/>
                </a:solidFill>
              </a:rPr>
              <a:t>CLL &gt; Design Load; </a:t>
            </a:r>
            <a:r>
              <a:rPr lang="en-NZ" sz="1400" b="1" i="1" u="sng" dirty="0" err="1">
                <a:solidFill>
                  <a:srgbClr val="303F48"/>
                </a:solidFill>
              </a:rPr>
              <a:t>backprop</a:t>
            </a:r>
            <a:r>
              <a:rPr lang="en-NZ" sz="1400" b="1" i="1" u="sng" dirty="0">
                <a:solidFill>
                  <a:srgbClr val="303F48"/>
                </a:solidFill>
              </a:rPr>
              <a:t> floors</a:t>
            </a: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b="1" u="sng" dirty="0">
              <a:solidFill>
                <a:srgbClr val="303F48"/>
              </a:solidFill>
            </a:endParaRPr>
          </a:p>
          <a:p>
            <a:r>
              <a:rPr lang="en-NZ" sz="1400" b="1" u="sng" dirty="0">
                <a:solidFill>
                  <a:srgbClr val="303F48"/>
                </a:solidFill>
              </a:rPr>
              <a:t>Conventional method (NZ)</a:t>
            </a:r>
          </a:p>
          <a:p>
            <a:r>
              <a:rPr lang="en-NZ" sz="1400" u="sng" dirty="0">
                <a:solidFill>
                  <a:srgbClr val="303F48"/>
                </a:solidFill>
              </a:rPr>
              <a:t>Based on BS5975:1996</a:t>
            </a:r>
          </a:p>
          <a:p>
            <a:r>
              <a:rPr lang="en-NZ" sz="1400" dirty="0">
                <a:solidFill>
                  <a:srgbClr val="303F48"/>
                </a:solidFill>
              </a:rPr>
              <a:t>Load spread evenly through all floors.</a:t>
            </a:r>
          </a:p>
          <a:p>
            <a:pPr algn="r"/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On support slab (1) = 33% = 1.95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On support slab (2) = 33% = 1.95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On support slab (3) = 33% = 1.95 </a:t>
            </a:r>
            <a:r>
              <a:rPr lang="en-NZ" sz="1400" dirty="0" err="1">
                <a:solidFill>
                  <a:srgbClr val="303F48"/>
                </a:solidFill>
              </a:rPr>
              <a:t>kPa</a:t>
            </a:r>
            <a:endParaRPr lang="en-NZ" sz="1400" dirty="0">
              <a:solidFill>
                <a:srgbClr val="303F48"/>
              </a:solidFill>
            </a:endParaRPr>
          </a:p>
          <a:p>
            <a:endParaRPr lang="en-NZ" sz="1400" u="sng" dirty="0">
              <a:solidFill>
                <a:srgbClr val="303F48"/>
              </a:solidFill>
            </a:endParaRPr>
          </a:p>
          <a:p>
            <a:pPr algn="r"/>
            <a:r>
              <a:rPr lang="en-NZ" sz="1400" b="1" i="1" dirty="0">
                <a:solidFill>
                  <a:srgbClr val="303F48"/>
                </a:solidFill>
              </a:rPr>
              <a:t>Applied load &lt; Design Load; </a:t>
            </a:r>
            <a:r>
              <a:rPr lang="en-NZ" sz="1400" b="1" i="1" u="sng" dirty="0">
                <a:solidFill>
                  <a:srgbClr val="303F48"/>
                </a:solidFill>
              </a:rPr>
              <a:t>OK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8248" y="1124744"/>
            <a:ext cx="3019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u="sng" dirty="0">
              <a:solidFill>
                <a:srgbClr val="303F48"/>
              </a:solidFill>
            </a:endParaRPr>
          </a:p>
          <a:p>
            <a:pPr algn="r"/>
            <a:endParaRPr lang="en-NZ" sz="1400" b="1" u="sng" dirty="0">
              <a:solidFill>
                <a:srgbClr val="303F48"/>
              </a:solidFill>
            </a:endParaRPr>
          </a:p>
          <a:p>
            <a:pPr algn="r"/>
            <a:endParaRPr lang="en-NZ" sz="1400" b="1" u="sng" dirty="0">
              <a:solidFill>
                <a:srgbClr val="FF0000"/>
              </a:solidFill>
            </a:endParaRPr>
          </a:p>
          <a:p>
            <a:r>
              <a:rPr lang="en-NZ" sz="1400" b="1" u="sng" dirty="0">
                <a:solidFill>
                  <a:srgbClr val="FF0000"/>
                </a:solidFill>
              </a:rPr>
              <a:t>Revised method</a:t>
            </a:r>
          </a:p>
          <a:p>
            <a:r>
              <a:rPr lang="en-NZ" sz="1400" u="sng" dirty="0">
                <a:solidFill>
                  <a:srgbClr val="FF0000"/>
                </a:solidFill>
              </a:rPr>
              <a:t>Based on BS5975:2008</a:t>
            </a:r>
          </a:p>
          <a:p>
            <a:r>
              <a:rPr lang="en-NZ" sz="1400" dirty="0">
                <a:solidFill>
                  <a:srgbClr val="FF0000"/>
                </a:solidFill>
              </a:rPr>
              <a:t>From testing: load spread is uneven.</a:t>
            </a:r>
          </a:p>
          <a:p>
            <a:pPr algn="r"/>
            <a:endParaRPr lang="en-NZ" sz="1400" dirty="0">
              <a:solidFill>
                <a:srgbClr val="FF0000"/>
              </a:solidFill>
            </a:endParaRPr>
          </a:p>
          <a:p>
            <a:pPr algn="r"/>
            <a:r>
              <a:rPr lang="en-NZ" sz="1400" b="1" dirty="0">
                <a:solidFill>
                  <a:srgbClr val="FF0000"/>
                </a:solidFill>
              </a:rPr>
              <a:t>On support slab (1) = 65% = 3.80 </a:t>
            </a:r>
            <a:r>
              <a:rPr lang="en-NZ" sz="1400" b="1" dirty="0" err="1">
                <a:solidFill>
                  <a:srgbClr val="FF0000"/>
                </a:solidFill>
              </a:rPr>
              <a:t>kPa</a:t>
            </a:r>
            <a:endParaRPr lang="en-NZ" sz="1400" b="1" dirty="0">
              <a:solidFill>
                <a:srgbClr val="FF0000"/>
              </a:solidFill>
            </a:endParaRPr>
          </a:p>
          <a:p>
            <a:pPr algn="r"/>
            <a:r>
              <a:rPr lang="en-NZ" sz="1400" dirty="0">
                <a:solidFill>
                  <a:srgbClr val="FF0000"/>
                </a:solidFill>
              </a:rPr>
              <a:t>On support slab (2) = 33% = 1.34 </a:t>
            </a:r>
            <a:r>
              <a:rPr lang="en-NZ" sz="1400" dirty="0" err="1">
                <a:solidFill>
                  <a:srgbClr val="FF0000"/>
                </a:solidFill>
              </a:rPr>
              <a:t>kPa</a:t>
            </a:r>
            <a:endParaRPr lang="en-NZ" sz="1400" dirty="0">
              <a:solidFill>
                <a:srgbClr val="FF0000"/>
              </a:solidFill>
            </a:endParaRPr>
          </a:p>
          <a:p>
            <a:pPr algn="r"/>
            <a:r>
              <a:rPr lang="en-NZ" sz="1400" dirty="0">
                <a:solidFill>
                  <a:srgbClr val="FF0000"/>
                </a:solidFill>
              </a:rPr>
              <a:t>On support slab (3) = 33% = 0.72 </a:t>
            </a:r>
            <a:r>
              <a:rPr lang="en-NZ" sz="1400" dirty="0" err="1">
                <a:solidFill>
                  <a:srgbClr val="FF0000"/>
                </a:solidFill>
              </a:rPr>
              <a:t>kPa</a:t>
            </a:r>
            <a:endParaRPr lang="en-NZ" sz="1400" dirty="0">
              <a:solidFill>
                <a:srgbClr val="FF0000"/>
              </a:solidFill>
            </a:endParaRPr>
          </a:p>
          <a:p>
            <a:endParaRPr lang="en-NZ" sz="1400" u="sng" dirty="0">
              <a:solidFill>
                <a:srgbClr val="303F48"/>
              </a:solidFill>
            </a:endParaRPr>
          </a:p>
          <a:p>
            <a:pPr algn="r"/>
            <a:r>
              <a:rPr lang="en-NZ" sz="1400" b="1" i="1" dirty="0">
                <a:solidFill>
                  <a:srgbClr val="303F48"/>
                </a:solidFill>
              </a:rPr>
              <a:t>Applied load &gt; Design Load; </a:t>
            </a:r>
            <a:r>
              <a:rPr lang="en-NZ" sz="1400" b="1" i="1" u="sng" dirty="0">
                <a:solidFill>
                  <a:srgbClr val="303F48"/>
                </a:solidFill>
              </a:rPr>
              <a:t>NOT OK</a:t>
            </a:r>
          </a:p>
          <a:p>
            <a:pPr algn="r"/>
            <a:r>
              <a:rPr lang="en-NZ" sz="1400" dirty="0">
                <a:solidFill>
                  <a:srgbClr val="303F48"/>
                </a:solidFill>
              </a:rPr>
              <a:t>???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51784" y="3501008"/>
            <a:ext cx="7344816" cy="288032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Rectangle 1"/>
          <p:cNvSpPr/>
          <p:nvPr/>
        </p:nvSpPr>
        <p:spPr>
          <a:xfrm>
            <a:off x="4151784" y="3429000"/>
            <a:ext cx="3960440" cy="298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05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07436" y="2821880"/>
            <a:ext cx="5184577" cy="607120"/>
          </a:xfrm>
        </p:spPr>
        <p:txBody>
          <a:bodyPr/>
          <a:lstStyle/>
          <a:p>
            <a:r>
              <a:rPr lang="en-US" sz="3200" dirty="0"/>
              <a:t>TEMPORARY WORKS:</a:t>
            </a:r>
          </a:p>
          <a:p>
            <a:r>
              <a:rPr lang="en-US" sz="3200" dirty="0"/>
              <a:t>Risk and awareness</a:t>
            </a:r>
          </a:p>
          <a:p>
            <a:endParaRPr lang="en-US" sz="2133" dirty="0"/>
          </a:p>
          <a:p>
            <a:r>
              <a:rPr lang="en-US" sz="2133" dirty="0"/>
              <a:t>CHRISTCHURCH 	– 19 JUN 2019</a:t>
            </a:r>
          </a:p>
          <a:p>
            <a:r>
              <a:rPr lang="en-US" sz="2133" dirty="0"/>
              <a:t>WHANGAREI 	– 24 </a:t>
            </a:r>
            <a:r>
              <a:rPr lang="en-US" sz="2133" dirty="0" err="1"/>
              <a:t>jul</a:t>
            </a:r>
            <a:r>
              <a:rPr lang="en-US" sz="2133" dirty="0"/>
              <a:t> 2019</a:t>
            </a:r>
          </a:p>
          <a:p>
            <a:r>
              <a:rPr lang="en-US" sz="2133" dirty="0"/>
              <a:t>wellington 	– 15 </a:t>
            </a:r>
            <a:r>
              <a:rPr lang="en-US" sz="2133" dirty="0" err="1"/>
              <a:t>aug</a:t>
            </a:r>
            <a:r>
              <a:rPr lang="en-US" sz="2133" dirty="0"/>
              <a:t> 2019</a:t>
            </a:r>
          </a:p>
          <a:p>
            <a:r>
              <a:rPr lang="en-US" sz="2133" dirty="0"/>
              <a:t>Auckland	– 18 </a:t>
            </a:r>
            <a:r>
              <a:rPr lang="en-US" sz="2133" dirty="0" err="1"/>
              <a:t>sep</a:t>
            </a:r>
            <a:r>
              <a:rPr lang="en-US" sz="2133" dirty="0"/>
              <a:t> 2019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3200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6384032" y="2821880"/>
            <a:ext cx="5088565" cy="60712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70000"/>
              </a:lnSpc>
              <a:spcBef>
                <a:spcPts val="0"/>
              </a:spcBef>
              <a:buFont typeface="Arial" pitchFamily="34" charset="0"/>
              <a:buNone/>
              <a:defRPr sz="4300" kern="1200" cap="all" spc="-100" baseline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defRPr>
            </a:lvl1pPr>
            <a:lvl2pPr marL="827979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Courier New" pitchFamily="49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95968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Calibri" pitchFamily="34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751356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Arial" pitchFamily="34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291343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Arial" pitchFamily="34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TEMPORARY WORKS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CO-ORDINATOR</a:t>
            </a:r>
          </a:p>
          <a:p>
            <a:endParaRPr lang="en-US" sz="2133" dirty="0">
              <a:solidFill>
                <a:srgbClr val="FFFFFF"/>
              </a:solidFill>
            </a:endParaRPr>
          </a:p>
          <a:p>
            <a:r>
              <a:rPr lang="en-US" sz="2133" dirty="0">
                <a:solidFill>
                  <a:srgbClr val="FFFFFF"/>
                </a:solidFill>
              </a:rPr>
              <a:t>CHRISTCHURCH 	– 20 JUN 2019</a:t>
            </a:r>
          </a:p>
          <a:p>
            <a:r>
              <a:rPr lang="en-US" sz="2133" dirty="0">
                <a:solidFill>
                  <a:srgbClr val="FFFFFF"/>
                </a:solidFill>
              </a:rPr>
              <a:t>WHANGAREI 	– 25 </a:t>
            </a:r>
            <a:r>
              <a:rPr lang="en-US" sz="2133" dirty="0" err="1">
                <a:solidFill>
                  <a:srgbClr val="FFFFFF"/>
                </a:solidFill>
              </a:rPr>
              <a:t>jul</a:t>
            </a:r>
            <a:r>
              <a:rPr lang="en-US" sz="2133" dirty="0">
                <a:solidFill>
                  <a:srgbClr val="FFFFFF"/>
                </a:solidFill>
              </a:rPr>
              <a:t> 2019</a:t>
            </a:r>
          </a:p>
          <a:p>
            <a:r>
              <a:rPr lang="en-US" sz="2133" dirty="0">
                <a:solidFill>
                  <a:srgbClr val="FFFFFF"/>
                </a:solidFill>
              </a:rPr>
              <a:t>wellington 	– 16 </a:t>
            </a:r>
            <a:r>
              <a:rPr lang="en-US" sz="2133" dirty="0" err="1">
                <a:solidFill>
                  <a:srgbClr val="FFFFFF"/>
                </a:solidFill>
              </a:rPr>
              <a:t>aug</a:t>
            </a:r>
            <a:r>
              <a:rPr lang="en-US" sz="2133" dirty="0">
                <a:solidFill>
                  <a:srgbClr val="FFFFFF"/>
                </a:solidFill>
              </a:rPr>
              <a:t> 2019</a:t>
            </a:r>
          </a:p>
          <a:p>
            <a:r>
              <a:rPr lang="en-US" sz="2133" dirty="0">
                <a:solidFill>
                  <a:srgbClr val="FFFFFF"/>
                </a:solidFill>
              </a:rPr>
              <a:t>Auckland		– 19 </a:t>
            </a:r>
            <a:r>
              <a:rPr lang="en-US" sz="2133" dirty="0" err="1">
                <a:solidFill>
                  <a:srgbClr val="FFFFFF"/>
                </a:solidFill>
              </a:rPr>
              <a:t>sep</a:t>
            </a:r>
            <a:r>
              <a:rPr lang="en-US" sz="2133" dirty="0">
                <a:solidFill>
                  <a:srgbClr val="FFFFFF"/>
                </a:solidFill>
              </a:rPr>
              <a:t> 2019</a:t>
            </a:r>
          </a:p>
          <a:p>
            <a:endParaRPr lang="en-US" sz="2133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276000" y="2660915"/>
            <a:ext cx="12021" cy="24780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 txBox="1">
            <a:spLocks/>
          </p:cNvSpPr>
          <p:nvPr/>
        </p:nvSpPr>
        <p:spPr>
          <a:xfrm>
            <a:off x="1487488" y="5349213"/>
            <a:ext cx="7968885" cy="11521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70000"/>
              </a:lnSpc>
              <a:spcBef>
                <a:spcPts val="0"/>
              </a:spcBef>
              <a:buFont typeface="Arial" pitchFamily="34" charset="0"/>
              <a:buNone/>
              <a:defRPr sz="4300" kern="1200" cap="all" spc="-100" baseline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defRPr>
            </a:lvl1pPr>
            <a:lvl2pPr marL="827979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Courier New" pitchFamily="49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295968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Calibri" pitchFamily="34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751356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Arial" pitchFamily="34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291343" indent="0" algn="l" defTabSz="914377" rtl="0" eaLnBrk="1" latinLnBrk="0" hangingPunct="1">
              <a:lnSpc>
                <a:spcPts val="2500"/>
              </a:lnSpc>
              <a:spcBef>
                <a:spcPts val="2400"/>
              </a:spcBef>
              <a:buFont typeface="Arial" pitchFamily="34" charset="0"/>
              <a:buNone/>
              <a:defRPr sz="30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400"/>
              </a:spcAft>
            </a:pPr>
            <a:r>
              <a:rPr lang="en-US" sz="1600" cap="none" dirty="0">
                <a:solidFill>
                  <a:srgbClr val="FFFFFF"/>
                </a:solidFill>
              </a:rPr>
              <a:t>For more information on temporary works practice in New Zealand, </a:t>
            </a:r>
          </a:p>
          <a:p>
            <a:pPr algn="r">
              <a:spcAft>
                <a:spcPts val="400"/>
              </a:spcAft>
            </a:pPr>
            <a:r>
              <a:rPr lang="en-US" sz="1600" cap="none" dirty="0">
                <a:solidFill>
                  <a:srgbClr val="FFFFFF"/>
                </a:solidFill>
              </a:rPr>
              <a:t>please see the TWf webpage </a:t>
            </a:r>
            <a:r>
              <a:rPr lang="en-US" sz="1600" u="sng" cap="none" dirty="0">
                <a:solidFill>
                  <a:srgbClr val="FFFFFF"/>
                </a:solidFill>
              </a:rPr>
              <a:t>www.twf.sesoc.org.nz</a:t>
            </a:r>
            <a:endParaRPr lang="en-US" sz="1333" u="sng" cap="none" dirty="0">
              <a:solidFill>
                <a:srgbClr val="FFFFFF"/>
              </a:solidFill>
            </a:endParaRPr>
          </a:p>
          <a:p>
            <a:pPr algn="r"/>
            <a:endParaRPr lang="en-US" sz="1067" dirty="0">
              <a:solidFill>
                <a:srgbClr val="FFFFFF"/>
              </a:solidFill>
            </a:endParaRPr>
          </a:p>
          <a:p>
            <a:pPr algn="r"/>
            <a:endParaRPr lang="en-US" sz="1067" dirty="0">
              <a:solidFill>
                <a:srgbClr val="FFFFFF"/>
              </a:solidFill>
            </a:endParaRPr>
          </a:p>
          <a:p>
            <a:pPr algn="r"/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14" y="5004000"/>
            <a:ext cx="2134483" cy="11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2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04" y="1196752"/>
            <a:ext cx="8000856" cy="450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MHX Kirkbride, May 2016 – What happened?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2375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83" y="4581128"/>
            <a:ext cx="4351557" cy="1833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2131671"/>
            <a:ext cx="4519042" cy="33095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16280" y="5441260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303F48"/>
                </a:solidFill>
              </a:rPr>
              <a:t>2. Ground beneath block becomes loose and is allowed to run into pit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2692" y="112437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303F48"/>
                </a:solidFill>
              </a:rPr>
              <a:t>3. Bottom block rotates towards pit, upper block collapses onto IP</a:t>
            </a: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 flipV="1">
            <a:off x="9795681" y="4856772"/>
            <a:ext cx="705103" cy="58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</p:cNvCxnSpPr>
          <p:nvPr/>
        </p:nvCxnSpPr>
        <p:spPr>
          <a:xfrm flipH="1">
            <a:off x="9795681" y="1770705"/>
            <a:ext cx="705103" cy="2175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4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collapsed scaffolding under the bridg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66212"/>
            <a:ext cx="9041739" cy="565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22" y="4970943"/>
            <a:ext cx="5683253" cy="1187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4316117" cy="1227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09" y="4096638"/>
            <a:ext cx="4032448" cy="2215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0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collapse viewed from the neighbouring ANZ Centr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382567"/>
            <a:ext cx="7392821" cy="416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 scaffolding toppled on Thursday mornin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78" y="2558803"/>
            <a:ext cx="6310841" cy="3552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251" y="152835"/>
            <a:ext cx="6162364" cy="899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13" y="4863060"/>
            <a:ext cx="5051284" cy="1055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14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he building site's top floor was a mess of spilled concrete, tangled wire mesh and bent ceiling prop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477321"/>
            <a:ext cx="10047004" cy="5664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94" y="5329952"/>
            <a:ext cx="5664628" cy="864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332656"/>
            <a:ext cx="4402109" cy="123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00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scaffolding was for a new three-storey residential block in the Catalina Precinc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0688"/>
            <a:ext cx="6946233" cy="3922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90" y="44624"/>
            <a:ext cx="5999989" cy="1196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Nearby resident Emily Stevens said the structure made no noise as it came dow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4" y="3020955"/>
            <a:ext cx="5740685" cy="323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15" y="5082656"/>
            <a:ext cx="4253372" cy="1298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935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he man was removed from the pit using shovel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39" y="511861"/>
            <a:ext cx="6082973" cy="3431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19" y="472154"/>
            <a:ext cx="4481089" cy="1536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Emergency services worked to rescue a man trapped in a 3m-deep clay pit on a construction site in Papakur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397406"/>
            <a:ext cx="6624736" cy="3732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7" y="4941168"/>
            <a:ext cx="5575655" cy="1148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70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he incident happened at a house on New Windsor Rd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19794" r="22916" b="2852"/>
          <a:stretch/>
        </p:blipFill>
        <p:spPr bwMode="auto">
          <a:xfrm>
            <a:off x="719403" y="1613533"/>
            <a:ext cx="5904000" cy="44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mergency services were called to New Windsor around 1.45pm. Photo / Leon Menz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00" y="908720"/>
            <a:ext cx="5597747" cy="372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476672"/>
            <a:ext cx="4508484" cy="1536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069917"/>
            <a:ext cx="5501736" cy="760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72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Temporary Works forum (NZ)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60576" y="6356351"/>
            <a:ext cx="2844800" cy="168993"/>
          </a:xfrm>
          <a:prstGeom prst="rect">
            <a:avLst/>
          </a:prstGeom>
        </p:spPr>
        <p:txBody>
          <a:bodyPr vert="horz" lIns="0" tIns="54000" rIns="0" bIns="0" rtlCol="0" anchor="ctr"/>
          <a:lstStyle>
            <a:lvl1pPr algn="l">
              <a:defRPr sz="700" cap="all" baseline="0">
                <a:solidFill>
                  <a:srgbClr val="303F48"/>
                </a:solidFill>
                <a:latin typeface="Arial" pitchFamily="34" charset="0"/>
              </a:defRPr>
            </a:lvl1pPr>
          </a:lstStyle>
          <a:p>
            <a:fld id="{5ED999A2-7F41-4AE3-A223-99E4EDB151F4}" type="datetime3">
              <a:rPr lang="en-US" smtClean="0"/>
              <a:pPr/>
              <a:t>31 May 2019</a:t>
            </a:fld>
            <a:endParaRPr lang="en-NZ" dirty="0"/>
          </a:p>
        </p:txBody>
      </p:sp>
      <p:pic>
        <p:nvPicPr>
          <p:cNvPr id="17" name="Picture 2" descr="Image result for engineering new zealand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6" y="2725104"/>
            <a:ext cx="3016619" cy="15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632956"/>
            <a:ext cx="3367656" cy="1877797"/>
          </a:xfrm>
          <a:prstGeom prst="rect">
            <a:avLst/>
          </a:prstGeom>
          <a:effectLst/>
        </p:spPr>
      </p:pic>
      <p:pic>
        <p:nvPicPr>
          <p:cNvPr id="21" name="Picture 4" descr="SES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76" y="3164540"/>
            <a:ext cx="277177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New Zealand Geotechnical Socie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13" y="4221817"/>
            <a:ext cx="28194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nzsse.org.nz/resources/Logos/The-New-Zealand-Society-for-Safety-Engineering-Web-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2" y="1540588"/>
            <a:ext cx="1305425" cy="135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www.concretesociety.org.nz/images/rgb-concretenz%20master%20logos%20tall%20society-2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57" y="5162202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010242" y="1080246"/>
            <a:ext cx="318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Technical Groups</a:t>
            </a:r>
          </a:p>
        </p:txBody>
      </p:sp>
      <p:cxnSp>
        <p:nvCxnSpPr>
          <p:cNvPr id="26" name="Elbow Connector 25"/>
          <p:cNvCxnSpPr>
            <a:stCxn id="17" idx="3"/>
            <a:endCxn id="21" idx="1"/>
          </p:cNvCxnSpPr>
          <p:nvPr/>
        </p:nvCxnSpPr>
        <p:spPr>
          <a:xfrm flipV="1">
            <a:off x="3603595" y="3516966"/>
            <a:ext cx="1393381" cy="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7" idx="3"/>
            <a:endCxn id="23" idx="1"/>
          </p:cNvCxnSpPr>
          <p:nvPr/>
        </p:nvCxnSpPr>
        <p:spPr>
          <a:xfrm flipV="1">
            <a:off x="3603595" y="2219114"/>
            <a:ext cx="1327037" cy="129785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7" idx="3"/>
            <a:endCxn id="22" idx="1"/>
          </p:cNvCxnSpPr>
          <p:nvPr/>
        </p:nvCxnSpPr>
        <p:spPr>
          <a:xfrm>
            <a:off x="3603595" y="3516967"/>
            <a:ext cx="1330418" cy="11096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7" idx="3"/>
            <a:endCxn id="24" idx="1"/>
          </p:cNvCxnSpPr>
          <p:nvPr/>
        </p:nvCxnSpPr>
        <p:spPr>
          <a:xfrm>
            <a:off x="3603595" y="3516967"/>
            <a:ext cx="1319762" cy="22834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1" idx="3"/>
          </p:cNvCxnSpPr>
          <p:nvPr/>
        </p:nvCxnSpPr>
        <p:spPr>
          <a:xfrm flipV="1">
            <a:off x="7768751" y="3516965"/>
            <a:ext cx="828225" cy="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71976" y="1080246"/>
            <a:ext cx="318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Professional Body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56000" y="1080306"/>
            <a:ext cx="318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>
                <a:solidFill>
                  <a:prstClr val="black"/>
                </a:solidFill>
              </a:rPr>
              <a:t>Special Chapter</a:t>
            </a:r>
          </a:p>
        </p:txBody>
      </p:sp>
    </p:spTree>
    <p:extLst>
      <p:ext uri="{BB962C8B-B14F-4D97-AF65-F5344CB8AC3E}">
        <p14:creationId xmlns:p14="http://schemas.microsoft.com/office/powerpoint/2010/main" val="646836622"/>
      </p:ext>
    </p:extLst>
  </p:cSld>
  <p:clrMapOvr>
    <a:masterClrMapping/>
  </p:clrMapOvr>
</p:sld>
</file>

<file path=ppt/theme/theme1.xml><?xml version="1.0" encoding="utf-8"?>
<a:theme xmlns:a="http://schemas.openxmlformats.org/drawingml/2006/main" name="FCCPowerPointPresentationTemplate">
  <a:themeElements>
    <a:clrScheme name="Custom 10">
      <a:dk1>
        <a:srgbClr val="FFFFFF"/>
      </a:dk1>
      <a:lt1>
        <a:sysClr val="window" lastClr="FFFFFF"/>
      </a:lt1>
      <a:dk2>
        <a:srgbClr val="FFFFFF"/>
      </a:dk2>
      <a:lt2>
        <a:srgbClr val="DBE3E6"/>
      </a:lt2>
      <a:accent1>
        <a:srgbClr val="C00000"/>
      </a:accent1>
      <a:accent2>
        <a:srgbClr val="D00E20"/>
      </a:accent2>
      <a:accent3>
        <a:srgbClr val="C2CDD3"/>
      </a:accent3>
      <a:accent4>
        <a:srgbClr val="DBE3E6"/>
      </a:accent4>
      <a:accent5>
        <a:srgbClr val="EBEFF1"/>
      </a:accent5>
      <a:accent6>
        <a:srgbClr val="BECCD4"/>
      </a:accent6>
      <a:hlink>
        <a:srgbClr val="A20C1C"/>
      </a:hlink>
      <a:folHlink>
        <a:srgbClr val="50697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Pages">
  <a:themeElements>
    <a:clrScheme name="ENZ">
      <a:dk1>
        <a:srgbClr val="000000"/>
      </a:dk1>
      <a:lt1>
        <a:srgbClr val="FFFFFF"/>
      </a:lt1>
      <a:dk2>
        <a:srgbClr val="0069FF"/>
      </a:dk2>
      <a:lt2>
        <a:srgbClr val="75787B"/>
      </a:lt2>
      <a:accent1>
        <a:srgbClr val="0069FF"/>
      </a:accent1>
      <a:accent2>
        <a:srgbClr val="000000"/>
      </a:accent2>
      <a:accent3>
        <a:srgbClr val="DADFE1"/>
      </a:accent3>
      <a:accent4>
        <a:srgbClr val="0069FF"/>
      </a:accent4>
      <a:accent5>
        <a:srgbClr val="000000"/>
      </a:accent5>
      <a:accent6>
        <a:srgbClr val="FFFFFF"/>
      </a:accent6>
      <a:hlink>
        <a:srgbClr val="0069FF"/>
      </a:hlink>
      <a:folHlink>
        <a:srgbClr val="0085CA"/>
      </a:folHlink>
    </a:clrScheme>
    <a:fontScheme name="ENZ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CPD" id="{C33927BA-7672-A046-B8B8-98309787308F}" vid="{C7947477-C62D-C44B-A6EA-B1DDAB91EE93}"/>
    </a:ext>
  </a:extLst>
</a:theme>
</file>

<file path=ppt/theme/theme3.xml><?xml version="1.0" encoding="utf-8"?>
<a:theme xmlns:a="http://schemas.openxmlformats.org/drawingml/2006/main" name="Media File Full Page">
  <a:themeElements>
    <a:clrScheme name="ENZ">
      <a:dk1>
        <a:srgbClr val="000000"/>
      </a:dk1>
      <a:lt1>
        <a:srgbClr val="FFFFFF"/>
      </a:lt1>
      <a:dk2>
        <a:srgbClr val="0069FF"/>
      </a:dk2>
      <a:lt2>
        <a:srgbClr val="75787B"/>
      </a:lt2>
      <a:accent1>
        <a:srgbClr val="0069FF"/>
      </a:accent1>
      <a:accent2>
        <a:srgbClr val="000000"/>
      </a:accent2>
      <a:accent3>
        <a:srgbClr val="DADFE1"/>
      </a:accent3>
      <a:accent4>
        <a:srgbClr val="0069FF"/>
      </a:accent4>
      <a:accent5>
        <a:srgbClr val="000000"/>
      </a:accent5>
      <a:accent6>
        <a:srgbClr val="FFFFFF"/>
      </a:accent6>
      <a:hlink>
        <a:srgbClr val="0069FF"/>
      </a:hlink>
      <a:folHlink>
        <a:srgbClr val="0085CA"/>
      </a:folHlink>
    </a:clrScheme>
    <a:fontScheme name="OSPRI Theme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CPD" id="{C33927BA-7672-A046-B8B8-98309787308F}" vid="{579376E8-0ADF-4E4C-98F3-B2679E17E281}"/>
    </a:ext>
  </a:extLst>
</a:theme>
</file>

<file path=ppt/theme/theme4.xml><?xml version="1.0" encoding="utf-8"?>
<a:theme xmlns:a="http://schemas.openxmlformats.org/drawingml/2006/main" name="1_Cover and Ending Pages">
  <a:themeElements>
    <a:clrScheme name="ENZ">
      <a:dk1>
        <a:srgbClr val="000000"/>
      </a:dk1>
      <a:lt1>
        <a:srgbClr val="FFFFFF"/>
      </a:lt1>
      <a:dk2>
        <a:srgbClr val="0069FF"/>
      </a:dk2>
      <a:lt2>
        <a:srgbClr val="75787B"/>
      </a:lt2>
      <a:accent1>
        <a:srgbClr val="0069FF"/>
      </a:accent1>
      <a:accent2>
        <a:srgbClr val="000000"/>
      </a:accent2>
      <a:accent3>
        <a:srgbClr val="DADFE1"/>
      </a:accent3>
      <a:accent4>
        <a:srgbClr val="0069FF"/>
      </a:accent4>
      <a:accent5>
        <a:srgbClr val="000000"/>
      </a:accent5>
      <a:accent6>
        <a:srgbClr val="FFFFFF"/>
      </a:accent6>
      <a:hlink>
        <a:srgbClr val="0069FF"/>
      </a:hlink>
      <a:folHlink>
        <a:srgbClr val="0085CA"/>
      </a:folHlink>
    </a:clrScheme>
    <a:fontScheme name="OSPRI Theme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CPD" id="{C33927BA-7672-A046-B8B8-98309787308F}" vid="{945DDE3D-BBA3-3A43-8ED7-79C801FB1F1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778</Words>
  <Application>Microsoft Office PowerPoint</Application>
  <PresentationFormat>Widescreen</PresentationFormat>
  <Paragraphs>154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</vt:lpstr>
      <vt:lpstr>Arial Black</vt:lpstr>
      <vt:lpstr>Calibri</vt:lpstr>
      <vt:lpstr>Calibri bold</vt:lpstr>
      <vt:lpstr>Courier New</vt:lpstr>
      <vt:lpstr>FCCPowerPointPresentationTemplate</vt:lpstr>
      <vt:lpstr>Content Pages</vt:lpstr>
      <vt:lpstr>Media File Full Page</vt:lpstr>
      <vt:lpstr>1_Cover and Ending Pages</vt:lpstr>
      <vt:lpstr>Managing Temporary Works Risk</vt:lpstr>
      <vt:lpstr>MHX Kirkbride, May 2016 – What happened?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Temporary Works forum (NZ)</vt:lpstr>
      <vt:lpstr>The Temporary Works forum (NZ)</vt:lpstr>
      <vt:lpstr>The Temporary Works forum (NZ)</vt:lpstr>
      <vt:lpstr>The Temporary Works forum (NZ)</vt:lpstr>
      <vt:lpstr>The Temporary Works forum (NZ)</vt:lpstr>
      <vt:lpstr>TWfNZ GPG01:19 </vt:lpstr>
      <vt:lpstr>TWfNZ GPG01:19 (Appendices)</vt:lpstr>
      <vt:lpstr>TWfNZ GPG01:19 Check Category (Appendix E)</vt:lpstr>
      <vt:lpstr>The Temporary Works forum (NZ)</vt:lpstr>
      <vt:lpstr>e.g. Load distribution by backpropping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Clements</dc:creator>
  <cp:lastModifiedBy>Marianne Tunley</cp:lastModifiedBy>
  <cp:revision>278</cp:revision>
  <cp:lastPrinted>2018-07-27T00:35:26Z</cp:lastPrinted>
  <dcterms:created xsi:type="dcterms:W3CDTF">2013-10-13T20:31:25Z</dcterms:created>
  <dcterms:modified xsi:type="dcterms:W3CDTF">2019-05-30T20:31:27Z</dcterms:modified>
</cp:coreProperties>
</file>